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2"/>
  </p:notesMasterIdLst>
  <p:sldIdLst>
    <p:sldId id="258" r:id="rId3"/>
    <p:sldId id="265" r:id="rId4"/>
    <p:sldId id="279" r:id="rId5"/>
    <p:sldId id="280" r:id="rId6"/>
    <p:sldId id="281" r:id="rId7"/>
    <p:sldId id="282" r:id="rId8"/>
    <p:sldId id="283" r:id="rId9"/>
    <p:sldId id="284" r:id="rId10"/>
    <p:sldId id="286" r:id="rId11"/>
    <p:sldId id="285" r:id="rId12"/>
    <p:sldId id="324" r:id="rId13"/>
    <p:sldId id="287" r:id="rId14"/>
    <p:sldId id="288" r:id="rId15"/>
    <p:sldId id="289" r:id="rId16"/>
    <p:sldId id="401" r:id="rId17"/>
    <p:sldId id="291" r:id="rId18"/>
    <p:sldId id="292" r:id="rId19"/>
    <p:sldId id="293" r:id="rId20"/>
    <p:sldId id="294" r:id="rId21"/>
    <p:sldId id="417" r:id="rId22"/>
    <p:sldId id="295" r:id="rId23"/>
    <p:sldId id="296" r:id="rId24"/>
    <p:sldId id="297" r:id="rId25"/>
    <p:sldId id="308" r:id="rId26"/>
    <p:sldId id="323" r:id="rId27"/>
    <p:sldId id="260" r:id="rId28"/>
    <p:sldId id="298" r:id="rId29"/>
    <p:sldId id="316" r:id="rId30"/>
    <p:sldId id="317" r:id="rId31"/>
    <p:sldId id="318" r:id="rId32"/>
    <p:sldId id="412" r:id="rId33"/>
    <p:sldId id="319" r:id="rId34"/>
    <p:sldId id="312" r:id="rId35"/>
    <p:sldId id="415" r:id="rId36"/>
    <p:sldId id="311" r:id="rId37"/>
    <p:sldId id="320" r:id="rId38"/>
    <p:sldId id="321" r:id="rId39"/>
    <p:sldId id="322" r:id="rId40"/>
    <p:sldId id="270" r:id="rId41"/>
    <p:sldId id="402" r:id="rId42"/>
    <p:sldId id="404" r:id="rId43"/>
    <p:sldId id="405" r:id="rId44"/>
    <p:sldId id="344" r:id="rId45"/>
    <p:sldId id="345" r:id="rId46"/>
    <p:sldId id="346" r:id="rId47"/>
    <p:sldId id="347" r:id="rId48"/>
    <p:sldId id="348" r:id="rId49"/>
    <p:sldId id="355" r:id="rId50"/>
    <p:sldId id="356" r:id="rId51"/>
    <p:sldId id="357" r:id="rId52"/>
    <p:sldId id="349" r:id="rId53"/>
    <p:sldId id="416" r:id="rId54"/>
    <p:sldId id="350" r:id="rId55"/>
    <p:sldId id="351" r:id="rId56"/>
    <p:sldId id="352" r:id="rId57"/>
    <p:sldId id="353" r:id="rId58"/>
    <p:sldId id="354" r:id="rId59"/>
    <p:sldId id="358" r:id="rId60"/>
    <p:sldId id="359" r:id="rId61"/>
    <p:sldId id="360" r:id="rId62"/>
    <p:sldId id="418" r:id="rId63"/>
    <p:sldId id="407" r:id="rId64"/>
    <p:sldId id="419" r:id="rId65"/>
    <p:sldId id="421" r:id="rId66"/>
    <p:sldId id="422" r:id="rId67"/>
    <p:sldId id="411" r:id="rId68"/>
    <p:sldId id="413" r:id="rId69"/>
    <p:sldId id="414" r:id="rId70"/>
    <p:sldId id="362" r:id="rId7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80" y="648"/>
      </p:cViewPr>
      <p:guideLst>
        <p:guide orient="horz" pos="2160"/>
        <p:guide pos="2880"/>
      </p:guideLst>
    </p:cSldViewPr>
  </p:slideViewPr>
  <p:notesTextViewPr>
    <p:cViewPr>
      <p:scale>
        <a:sx n="1" d="1"/>
        <a:sy n="1" d="1"/>
      </p:scale>
      <p:origin x="0" y="0"/>
    </p:cViewPr>
  </p:notesTextViewPr>
  <p:sorterViewPr>
    <p:cViewPr>
      <p:scale>
        <a:sx n="100" d="100"/>
        <a:sy n="100" d="100"/>
      </p:scale>
      <p:origin x="0" y="10164"/>
    </p:cViewPr>
  </p:sorterViewPr>
  <p:notesViewPr>
    <p:cSldViewPr>
      <p:cViewPr varScale="1">
        <p:scale>
          <a:sx n="60" d="100"/>
          <a:sy n="60" d="100"/>
        </p:scale>
        <p:origin x="-249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EDFCF-4E7D-47A1-BFA1-4C4322084C9B}" type="datetimeFigureOut">
              <a:rPr lang="de-DE" smtClean="0"/>
              <a:pPr/>
              <a:t>05.09.2015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885B9-524F-4356-9403-2484CD8EB9C3}" type="slidenum">
              <a:rPr lang="de-DE" smtClean="0"/>
              <a:pPr/>
              <a:t>‹Nr.›</a:t>
            </a:fld>
            <a:endParaRPr lang="de-DE"/>
          </a:p>
        </p:txBody>
      </p:sp>
    </p:spTree>
    <p:extLst>
      <p:ext uri="{BB962C8B-B14F-4D97-AF65-F5344CB8AC3E}">
        <p14:creationId xmlns:p14="http://schemas.microsoft.com/office/powerpoint/2010/main" val="2275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E1885B9-524F-4356-9403-2484CD8EB9C3}" type="slidenum">
              <a:rPr lang="de-DE" smtClean="0"/>
              <a:pPr/>
              <a:t>6</a:t>
            </a:fld>
            <a:endParaRPr lang="de-DE"/>
          </a:p>
        </p:txBody>
      </p:sp>
    </p:spTree>
    <p:extLst>
      <p:ext uri="{BB962C8B-B14F-4D97-AF65-F5344CB8AC3E}">
        <p14:creationId xmlns:p14="http://schemas.microsoft.com/office/powerpoint/2010/main" val="2041393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Untertitel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Titel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de-DE" smtClean="0"/>
              <a:t>Titelmasterformat durch Klicken bearbeiten</a:t>
            </a:r>
            <a:endParaRPr kumimoji="0" lang="en-US"/>
          </a:p>
        </p:txBody>
      </p:sp>
      <p:cxnSp>
        <p:nvCxnSpPr>
          <p:cNvPr id="8" name="Gerade Verbindung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umsplatzhalter 14"/>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16" name="Foliennummernplatzhalter 15"/>
          <p:cNvSpPr>
            <a:spLocks noGrp="1"/>
          </p:cNvSpPr>
          <p:nvPr>
            <p:ph type="sldNum" sz="quarter" idx="11"/>
          </p:nvPr>
        </p:nvSpPr>
        <p:spPr/>
        <p:txBody>
          <a:bodyPr/>
          <a:lstStyle/>
          <a:p>
            <a:fld id="{4A289CA6-2808-440C-88F2-7FA8CF34E7E8}" type="slidenum">
              <a:rPr lang="de-DE" smtClean="0"/>
              <a:pPr/>
              <a:t>‹Nr.›</a:t>
            </a:fld>
            <a:endParaRPr lang="de-DE"/>
          </a:p>
        </p:txBody>
      </p:sp>
      <p:sp>
        <p:nvSpPr>
          <p:cNvPr id="17" name="Fußzeilenplatzhalter 16"/>
          <p:cNvSpPr>
            <a:spLocks noGrp="1"/>
          </p:cNvSpPr>
          <p:nvPr>
            <p:ph type="ftr" sz="quarter" idx="12"/>
          </p:nvPr>
        </p:nvSpPr>
        <p:spPr/>
        <p:txBody>
          <a:bodyPr/>
          <a:lstStyle/>
          <a:p>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289CA6-2808-440C-88F2-7FA8CF34E7E8}"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289CA6-2808-440C-88F2-7FA8CF34E7E8}"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2">
        <a:schemeClr val="bg2"/>
      </p:bgRef>
    </p:bg>
    <p:spTree>
      <p:nvGrpSpPr>
        <p:cNvPr id="1" name=""/>
        <p:cNvGrpSpPr/>
        <p:nvPr/>
      </p:nvGrpSpPr>
      <p:grpSpPr>
        <a:xfrm>
          <a:off x="0" y="0"/>
          <a:ext cx="0" cy="0"/>
          <a:chOff x="0" y="0"/>
          <a:chExt cx="0" cy="0"/>
        </a:xfrm>
      </p:grpSpPr>
      <p:sp>
        <p:nvSpPr>
          <p:cNvPr id="7" name="Freihand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ihand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el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de-DE" smtClean="0"/>
              <a:t>Titelmasterformat durch Klicken bearbeiten</a:t>
            </a:r>
            <a:endParaRPr kumimoji="0" lang="en-US"/>
          </a:p>
        </p:txBody>
      </p:sp>
      <p:sp>
        <p:nvSpPr>
          <p:cNvPr id="17" name="Untertitel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30" name="Datumsplatzhalter 29"/>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19" name="Fußzeilenplatzhalter 18"/>
          <p:cNvSpPr>
            <a:spLocks noGrp="1"/>
          </p:cNvSpPr>
          <p:nvPr>
            <p:ph type="ftr" sz="quarter" idx="11"/>
          </p:nvPr>
        </p:nvSpPr>
        <p:spPr/>
        <p:txBody>
          <a:bodyPr/>
          <a:lstStyle/>
          <a:p>
            <a:endParaRPr kumimoji="0" lang="en-US"/>
          </a:p>
        </p:txBody>
      </p:sp>
      <p:sp>
        <p:nvSpPr>
          <p:cNvPr id="27" name="Foliennummernplatzhalter 26"/>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5" name="Fußzeilenplatzhalter 4"/>
          <p:cNvSpPr>
            <a:spLocks noGrp="1"/>
          </p:cNvSpPr>
          <p:nvPr>
            <p:ph type="ftr" sz="quarter" idx="11"/>
          </p:nvPr>
        </p:nvSpPr>
        <p:spPr/>
        <p:txBody>
          <a:bodyPr/>
          <a:lstStyle/>
          <a:p>
            <a:endParaRPr kumimoji="0" lang="en-US"/>
          </a:p>
        </p:txBody>
      </p:sp>
      <p:sp>
        <p:nvSpPr>
          <p:cNvPr id="6" name="Foliennummernplatzhalt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2">
        <a:schemeClr val="bg2"/>
      </p:bgRef>
    </p:bg>
    <p:spTree>
      <p:nvGrpSpPr>
        <p:cNvPr id="1" name=""/>
        <p:cNvGrpSpPr/>
        <p:nvPr/>
      </p:nvGrpSpPr>
      <p:grpSpPr>
        <a:xfrm>
          <a:off x="0" y="0"/>
          <a:ext cx="0" cy="0"/>
          <a:chOff x="0" y="0"/>
          <a:chExt cx="0" cy="0"/>
        </a:xfrm>
      </p:grpSpPr>
      <p:sp>
        <p:nvSpPr>
          <p:cNvPr id="7" name="Freihand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ihand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el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5" name="Fußzeilenplatzhalter 4"/>
          <p:cNvSpPr>
            <a:spLocks noGrp="1"/>
          </p:cNvSpPr>
          <p:nvPr>
            <p:ph type="ftr" sz="quarter" idx="11"/>
          </p:nvPr>
        </p:nvSpPr>
        <p:spPr/>
        <p:txBody>
          <a:bodyPr/>
          <a:lstStyle/>
          <a:p>
            <a:endParaRPr kumimoji="0" lang="en-US"/>
          </a:p>
        </p:txBody>
      </p:sp>
      <p:sp>
        <p:nvSpPr>
          <p:cNvPr id="6" name="Foliennummernplatzhalt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7600" cy="1143000"/>
          </a:xfrm>
        </p:spPr>
        <p:txBody>
          <a:bodyPr/>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6" name="Fußzeilenplatzhalter 5"/>
          <p:cNvSpPr>
            <a:spLocks noGrp="1"/>
          </p:cNvSpPr>
          <p:nvPr>
            <p:ph type="ftr" sz="quarter" idx="11"/>
          </p:nvPr>
        </p:nvSpPr>
        <p:spPr/>
        <p:txBody>
          <a:bodyPr/>
          <a:lstStyle/>
          <a:p>
            <a:endParaRPr kumimoji="0" lang="en-US"/>
          </a:p>
        </p:txBody>
      </p:sp>
      <p:sp>
        <p:nvSpPr>
          <p:cNvPr id="7" name="Foliennummernplatzhalter 6"/>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5" name="Inhaltsplatzhalt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8" name="Fußzeilenplatzhalter 7"/>
          <p:cNvSpPr>
            <a:spLocks noGrp="1"/>
          </p:cNvSpPr>
          <p:nvPr>
            <p:ph type="ftr" sz="quarter" idx="11"/>
          </p:nvPr>
        </p:nvSpPr>
        <p:spPr/>
        <p:txBody>
          <a:bodyPr/>
          <a:lstStyle/>
          <a:p>
            <a:endParaRPr kumimoji="0" lang="en-US"/>
          </a:p>
        </p:txBody>
      </p:sp>
      <p:sp>
        <p:nvSpPr>
          <p:cNvPr id="9" name="Foliennummernplatzhalter 8"/>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7470648" cy="1143000"/>
          </a:xfrm>
        </p:spPr>
        <p:txBody>
          <a:bodyPr anchor="ctr"/>
          <a:lstStyle>
            <a:lvl1pPr algn="l">
              <a:defRPr sz="4600"/>
            </a:lvl1pPr>
          </a:lstStyle>
          <a:p>
            <a:r>
              <a:rPr kumimoji="0" lang="de-DE" smtClean="0"/>
              <a:t>Titelmasterformat durch Klicken bearbeiten</a:t>
            </a:r>
            <a:endParaRPr kumimoji="0" lang="en-US"/>
          </a:p>
        </p:txBody>
      </p:sp>
      <p:sp>
        <p:nvSpPr>
          <p:cNvPr id="7" name="Datumsplatzhalt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8" name="Foliennummernplatzhalter 7"/>
          <p:cNvSpPr>
            <a:spLocks noGrp="1"/>
          </p:cNvSpPr>
          <p:nvPr>
            <p:ph type="sldNum" sz="quarter" idx="11"/>
          </p:nvPr>
        </p:nvSpPr>
        <p:spPr/>
        <p:txBody>
          <a:bodyPr/>
          <a:lstStyle/>
          <a:p>
            <a:pPr eaLnBrk="1" latinLnBrk="0" hangingPunct="1"/>
            <a:fld id="{2AA957AF-53C0-420B-9C2D-77DB1416566C}" type="slidenum">
              <a:rPr kumimoji="0" lang="en-US" smtClean="0"/>
              <a:pPr eaLnBrk="1" latinLnBrk="0" hangingPunct="1"/>
              <a:t>‹Nr.›</a:t>
            </a:fld>
            <a:endParaRPr kumimoji="0" lang="en-US"/>
          </a:p>
        </p:txBody>
      </p:sp>
      <p:sp>
        <p:nvSpPr>
          <p:cNvPr id="9" name="Fußzeilenplatzhalter 8"/>
          <p:cNvSpPr>
            <a:spLocks noGrp="1"/>
          </p:cNvSpPr>
          <p:nvPr>
            <p:ph type="ftr" sz="quarter" idx="12"/>
          </p:nvPr>
        </p:nvSpPr>
        <p:spPr/>
        <p:txBody>
          <a:bodyPr/>
          <a:lstStyle/>
          <a:p>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3" name="Fußzeilenplatzhalter 2"/>
          <p:cNvSpPr>
            <a:spLocks noGrp="1"/>
          </p:cNvSpPr>
          <p:nvPr>
            <p:ph type="ftr" sz="quarter" idx="11"/>
          </p:nvPr>
        </p:nvSpPr>
        <p:spPr/>
        <p:txBody>
          <a:bodyPr/>
          <a:lstStyle/>
          <a:p>
            <a:endParaRPr kumimoji="0" lang="en-US"/>
          </a:p>
        </p:txBody>
      </p:sp>
      <p:sp>
        <p:nvSpPr>
          <p:cNvPr id="4" name="Foliennummernplatzhalter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4" name="Inhaltsplatzhalt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6" name="Fußzeilenplatzhalter 5"/>
          <p:cNvSpPr>
            <a:spLocks noGrp="1"/>
          </p:cNvSpPr>
          <p:nvPr>
            <p:ph type="ftr" sz="quarter" idx="11"/>
          </p:nvPr>
        </p:nvSpPr>
        <p:spPr/>
        <p:txBody>
          <a:bodyPr/>
          <a:lstStyle/>
          <a:p>
            <a:endParaRPr kumimoji="0" lang="en-US"/>
          </a:p>
        </p:txBody>
      </p:sp>
      <p:sp>
        <p:nvSpPr>
          <p:cNvPr id="7" name="Foliennummernplatzhalter 6"/>
          <p:cNvSpPr>
            <a:spLocks noGrp="1"/>
          </p:cNvSpPr>
          <p:nvPr>
            <p:ph type="sldNum" sz="quarter" idx="12"/>
          </p:nvPr>
        </p:nvSpPr>
        <p:spPr>
          <a:xfrm>
            <a:off x="8156448" y="6422064"/>
            <a:ext cx="762000" cy="365125"/>
          </a:xfrm>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9" name="Inhaltsplatzhalter 8"/>
          <p:cNvSpPr>
            <a:spLocks noGrp="1"/>
          </p:cNvSpPr>
          <p:nvPr>
            <p:ph idx="1"/>
          </p:nvPr>
        </p:nvSpPr>
        <p:spPr>
          <a:xfrm>
            <a:off x="457200" y="1524000"/>
            <a:ext cx="822960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4" name="Datumsplatzhalter 13"/>
          <p:cNvSpPr>
            <a:spLocks noGrp="1"/>
          </p:cNvSpPr>
          <p:nvPr>
            <p:ph type="dt" sz="half" idx="14"/>
          </p:nvPr>
        </p:nvSpPr>
        <p:spPr/>
        <p:txBody>
          <a:bodyPr/>
          <a:lstStyle/>
          <a:p>
            <a:fld id="{09555F5D-9FFD-4C19-B49E-F0CD3342B766}" type="datetimeFigureOut">
              <a:rPr lang="de-DE" smtClean="0"/>
              <a:pPr/>
              <a:t>05.09.2015</a:t>
            </a:fld>
            <a:endParaRPr lang="de-DE"/>
          </a:p>
        </p:txBody>
      </p:sp>
      <p:sp>
        <p:nvSpPr>
          <p:cNvPr id="15" name="Foliennummernplatzhalter 14"/>
          <p:cNvSpPr>
            <a:spLocks noGrp="1"/>
          </p:cNvSpPr>
          <p:nvPr>
            <p:ph type="sldNum" sz="quarter" idx="15"/>
          </p:nvPr>
        </p:nvSpPr>
        <p:spPr/>
        <p:txBody>
          <a:bodyPr/>
          <a:lstStyle>
            <a:lvl1pPr algn="ctr">
              <a:defRPr/>
            </a:lvl1pPr>
          </a:lstStyle>
          <a:p>
            <a:fld id="{4A289CA6-2808-440C-88F2-7FA8CF34E7E8}" type="slidenum">
              <a:rPr lang="de-DE" smtClean="0"/>
              <a:pPr/>
              <a:t>‹Nr.›</a:t>
            </a:fld>
            <a:endParaRPr lang="de-DE"/>
          </a:p>
        </p:txBody>
      </p:sp>
      <p:sp>
        <p:nvSpPr>
          <p:cNvPr id="16" name="Fußzeilenplatzhalter 15"/>
          <p:cNvSpPr>
            <a:spLocks noGrp="1"/>
          </p:cNvSpPr>
          <p:nvPr>
            <p:ph type="ftr" sz="quarter" idx="16"/>
          </p:nvPr>
        </p:nvSpPr>
        <p:spPr/>
        <p:txBody>
          <a:bodyPr/>
          <a:lstStyle/>
          <a:p>
            <a:endParaRPr lang="de-DE"/>
          </a:p>
        </p:txBody>
      </p:sp>
      <p:sp>
        <p:nvSpPr>
          <p:cNvPr id="17" name="Titel 16"/>
          <p:cNvSpPr>
            <a:spLocks noGrp="1"/>
          </p:cNvSpPr>
          <p:nvPr>
            <p:ph type="title"/>
          </p:nvPr>
        </p:nvSpPr>
        <p:spPr/>
        <p:txBody>
          <a:bodyPr rtlCol="0" anchor="b" anchorCtr="0"/>
          <a:lstStyle/>
          <a:p>
            <a:r>
              <a:rPr kumimoji="0" lang="de-DE" smtClean="0"/>
              <a:t>Titelmasterformat durch Klicken bearbeiten</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457200" y="6422064"/>
            <a:ext cx="2133600" cy="365125"/>
          </a:xfrm>
        </p:spPr>
        <p:txBody>
          <a:bodyPr/>
          <a:lstStyle/>
          <a:p>
            <a:pPr eaLnBrk="1" latinLnBrk="0" hangingPunct="1"/>
            <a:fld id="{E637BB6B-EE1B-48FB-8575-0D55C373DE88}" type="datetimeFigureOut">
              <a:rPr lang="en-US" smtClean="0"/>
              <a:pPr eaLnBrk="1" latinLnBrk="0" hangingPunct="1"/>
              <a:t>9/5/2015</a:t>
            </a:fld>
            <a:endParaRPr lang="en-US"/>
          </a:p>
        </p:txBody>
      </p:sp>
      <p:sp>
        <p:nvSpPr>
          <p:cNvPr id="6" name="Fußzeilenplatzhalter 5"/>
          <p:cNvSpPr>
            <a:spLocks noGrp="1"/>
          </p:cNvSpPr>
          <p:nvPr>
            <p:ph type="ftr" sz="quarter" idx="11"/>
          </p:nvPr>
        </p:nvSpPr>
        <p:spPr/>
        <p:txBody>
          <a:bodyPr/>
          <a:lstStyle/>
          <a:p>
            <a:endParaRPr kumimoji="0" lang="en-US"/>
          </a:p>
        </p:txBody>
      </p:sp>
      <p:sp>
        <p:nvSpPr>
          <p:cNvPr id="7" name="Foliennummernplatzhalter 6"/>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dirty="0"/>
          </a:p>
        </p:txBody>
      </p:sp>
      <p:sp>
        <p:nvSpPr>
          <p:cNvPr id="5" name="Fußzeilenplatzhalter 4"/>
          <p:cNvSpPr>
            <a:spLocks noGrp="1"/>
          </p:cNvSpPr>
          <p:nvPr>
            <p:ph type="ftr" sz="quarter" idx="11"/>
          </p:nvPr>
        </p:nvSpPr>
        <p:spPr/>
        <p:txBody>
          <a:bodyPr/>
          <a:lstStyle/>
          <a:p>
            <a:endParaRPr kumimoji="0" lang="en-US"/>
          </a:p>
        </p:txBody>
      </p:sp>
      <p:sp>
        <p:nvSpPr>
          <p:cNvPr id="6" name="Foliennummernplatzhalt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9/5/2015</a:t>
            </a:fld>
            <a:endParaRPr lang="en-US"/>
          </a:p>
        </p:txBody>
      </p:sp>
      <p:sp>
        <p:nvSpPr>
          <p:cNvPr id="5" name="Fußzeilenplatzhalter 4"/>
          <p:cNvSpPr>
            <a:spLocks noGrp="1"/>
          </p:cNvSpPr>
          <p:nvPr>
            <p:ph type="ftr" sz="quarter" idx="11"/>
          </p:nvPr>
        </p:nvSpPr>
        <p:spPr/>
        <p:txBody>
          <a:bodyPr/>
          <a:lstStyle/>
          <a:p>
            <a:endParaRPr kumimoji="0" lang="en-US"/>
          </a:p>
        </p:txBody>
      </p:sp>
      <p:sp>
        <p:nvSpPr>
          <p:cNvPr id="6" name="Foliennummernplatzhalt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‹Nr.›</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289CA6-2808-440C-88F2-7FA8CF34E7E8}" type="slidenum">
              <a:rPr lang="de-DE" smtClean="0"/>
              <a:pPr/>
              <a:t>‹Nr.›</a:t>
            </a:fld>
            <a:endParaRPr lang="de-DE"/>
          </a:p>
        </p:txBody>
      </p:sp>
      <p:sp>
        <p:nvSpPr>
          <p:cNvPr id="2" name="Titel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cxnSp>
        <p:nvCxnSpPr>
          <p:cNvPr id="7" name="Gerade Verbindung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A289CA6-2808-440C-88F2-7FA8CF34E7E8}" type="slidenum">
              <a:rPr lang="de-DE" smtClean="0"/>
              <a:pPr/>
              <a:t>‹Nr.›</a:t>
            </a:fld>
            <a:endParaRPr lang="de-DE"/>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11" name="Inhaltsplatzhalter 10"/>
          <p:cNvSpPr>
            <a:spLocks noGrp="1"/>
          </p:cNvSpPr>
          <p:nvPr>
            <p:ph sz="half" idx="1"/>
          </p:nvPr>
        </p:nvSpPr>
        <p:spPr>
          <a:xfrm>
            <a:off x="457200" y="1524000"/>
            <a:ext cx="4059936"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half" idx="2"/>
          </p:nvPr>
        </p:nvSpPr>
        <p:spPr>
          <a:xfrm>
            <a:off x="4648200" y="1524000"/>
            <a:ext cx="4059936"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4A289CA6-2808-440C-88F2-7FA8CF34E7E8}" type="slidenum">
              <a:rPr lang="de-DE" smtClean="0"/>
              <a:pPr/>
              <a:t>‹Nr.›</a:t>
            </a:fld>
            <a:endParaRPr lang="de-DE"/>
          </a:p>
        </p:txBody>
      </p:sp>
      <p:sp>
        <p:nvSpPr>
          <p:cNvPr id="8" name="Fußzeilenplatzhalter 7"/>
          <p:cNvSpPr>
            <a:spLocks noGrp="1"/>
          </p:cNvSpPr>
          <p:nvPr>
            <p:ph type="ftr" sz="quarter" idx="11"/>
          </p:nvPr>
        </p:nvSpPr>
        <p:spPr/>
        <p:txBody>
          <a:bodyPr/>
          <a:lstStyle/>
          <a:p>
            <a:endParaRPr lang="de-DE"/>
          </a:p>
        </p:txBody>
      </p:sp>
      <p:sp>
        <p:nvSpPr>
          <p:cNvPr id="7" name="Datumsplatzhalter 6"/>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3" name="Textplatzhalt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32" name="Inhaltsplatzhalter 31"/>
          <p:cNvSpPr>
            <a:spLocks noGrp="1"/>
          </p:cNvSpPr>
          <p:nvPr>
            <p:ph sz="half" idx="2"/>
          </p:nvPr>
        </p:nvSpPr>
        <p:spPr>
          <a:xfrm>
            <a:off x="457200" y="2201896"/>
            <a:ext cx="4038600" cy="3913632"/>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4" name="Inhaltsplatzhalter 33"/>
          <p:cNvSpPr>
            <a:spLocks noGrp="1"/>
          </p:cNvSpPr>
          <p:nvPr>
            <p:ph sz="quarter" idx="4"/>
          </p:nvPr>
        </p:nvSpPr>
        <p:spPr>
          <a:xfrm>
            <a:off x="4649788" y="2201896"/>
            <a:ext cx="4038600" cy="3913632"/>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 name="Titel 1"/>
          <p:cNvSpPr>
            <a:spLocks noGrp="1"/>
          </p:cNvSpPr>
          <p:nvPr>
            <p:ph type="title"/>
          </p:nvPr>
        </p:nvSpPr>
        <p:spPr>
          <a:xfrm>
            <a:off x="457200" y="155448"/>
            <a:ext cx="8229600" cy="1143000"/>
          </a:xfrm>
        </p:spPr>
        <p:txBody>
          <a:bodyPr anchor="b" anchorCtr="0"/>
          <a:lstStyle>
            <a:lvl1pPr>
              <a:defRPr/>
            </a:lvl1pPr>
          </a:lstStyle>
          <a:p>
            <a:r>
              <a:rPr kumimoji="0" lang="de-DE" smtClean="0"/>
              <a:t>Titelmasterformat durch Klicken bearbeiten</a:t>
            </a:r>
            <a:endParaRPr kumimoji="0" lang="en-US"/>
          </a:p>
        </p:txBody>
      </p:sp>
      <p:sp>
        <p:nvSpPr>
          <p:cNvPr id="12" name="Textplatzhalt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cxnSp>
        <p:nvCxnSpPr>
          <p:cNvPr id="10" name="Gerade Verbindung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A289CA6-2808-440C-88F2-7FA8CF34E7E8}" type="slidenum">
              <a:rPr lang="de-DE" smtClean="0"/>
              <a:pPr/>
              <a:t>‹Nr.›</a:t>
            </a:fld>
            <a:endParaRPr lang="de-DE"/>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bg>
      <p:bgPr>
        <a:blipFill>
          <a:blip r:embed="rId2" cstate="print">
            <a:grayscl/>
          </a:blip>
          <a:stretch>
            <a:fillRect/>
          </a:stretch>
        </a:blip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A289CA6-2808-440C-88F2-7FA8CF34E7E8}"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9" name="Inhaltsplatzhalter 28"/>
          <p:cNvSpPr>
            <a:spLocks noGrp="1"/>
          </p:cNvSpPr>
          <p:nvPr>
            <p:ph sz="quarter" idx="1"/>
          </p:nvPr>
        </p:nvSpPr>
        <p:spPr>
          <a:xfrm>
            <a:off x="457200" y="457200"/>
            <a:ext cx="62484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 name="Textplatzhalt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31" name="Titel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8" name="Datumsplatzhalter 7"/>
          <p:cNvSpPr>
            <a:spLocks noGrp="1"/>
          </p:cNvSpPr>
          <p:nvPr>
            <p:ph type="dt" sz="half" idx="14"/>
          </p:nvPr>
        </p:nvSpPr>
        <p:spPr/>
        <p:txBody>
          <a:bodyPr/>
          <a:lstStyle/>
          <a:p>
            <a:fld id="{09555F5D-9FFD-4C19-B49E-F0CD3342B766}" type="datetimeFigureOut">
              <a:rPr lang="de-DE" smtClean="0"/>
              <a:pPr/>
              <a:t>05.09.2015</a:t>
            </a:fld>
            <a:endParaRPr lang="de-DE"/>
          </a:p>
        </p:txBody>
      </p:sp>
      <p:sp>
        <p:nvSpPr>
          <p:cNvPr id="9" name="Foliennummernplatzhalter 8"/>
          <p:cNvSpPr>
            <a:spLocks noGrp="1"/>
          </p:cNvSpPr>
          <p:nvPr>
            <p:ph type="sldNum" sz="quarter" idx="15"/>
          </p:nvPr>
        </p:nvSpPr>
        <p:spPr/>
        <p:txBody>
          <a:bodyPr/>
          <a:lstStyle/>
          <a:p>
            <a:fld id="{4A289CA6-2808-440C-88F2-7FA8CF34E7E8}" type="slidenum">
              <a:rPr lang="de-DE" smtClean="0"/>
              <a:pPr/>
              <a:t>‹Nr.›</a:t>
            </a:fld>
            <a:endParaRPr lang="de-DE"/>
          </a:p>
        </p:txBody>
      </p:sp>
      <p:sp>
        <p:nvSpPr>
          <p:cNvPr id="10" name="Fußzeilenplatzhalter 9"/>
          <p:cNvSpPr>
            <a:spLocks noGrp="1"/>
          </p:cNvSpPr>
          <p:nvPr>
            <p:ph type="ftr" sz="quarter" idx="16"/>
          </p:nvPr>
        </p:nvSpPr>
        <p:spPr/>
        <p:txBody>
          <a:bodyPr/>
          <a:lstStyle/>
          <a:p>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de-DE" smtClean="0"/>
              <a:t>Bild durch Klicken auf Symbol hinzufügen</a:t>
            </a:r>
            <a:endParaRPr kumimoji="0" lang="en-US"/>
          </a:p>
        </p:txBody>
      </p:sp>
      <p:sp>
        <p:nvSpPr>
          <p:cNvPr id="4" name="Textplatzhalt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8" name="Datumsplatzhalter 7"/>
          <p:cNvSpPr>
            <a:spLocks noGrp="1"/>
          </p:cNvSpPr>
          <p:nvPr>
            <p:ph type="dt" sz="half" idx="10"/>
          </p:nvPr>
        </p:nvSpPr>
        <p:spPr/>
        <p:txBody>
          <a:bodyPr/>
          <a:lstStyle/>
          <a:p>
            <a:fld id="{09555F5D-9FFD-4C19-B49E-F0CD3342B766}" type="datetimeFigureOut">
              <a:rPr lang="de-DE" smtClean="0"/>
              <a:pPr/>
              <a:t>05.09.2015</a:t>
            </a:fld>
            <a:endParaRPr lang="de-DE"/>
          </a:p>
        </p:txBody>
      </p:sp>
      <p:sp>
        <p:nvSpPr>
          <p:cNvPr id="9" name="Foliennummernplatzhalter 8"/>
          <p:cNvSpPr>
            <a:spLocks noGrp="1"/>
          </p:cNvSpPr>
          <p:nvPr>
            <p:ph type="sldNum" sz="quarter" idx="11"/>
          </p:nvPr>
        </p:nvSpPr>
        <p:spPr/>
        <p:txBody>
          <a:bodyPr/>
          <a:lstStyle/>
          <a:p>
            <a:fld id="{4A289CA6-2808-440C-88F2-7FA8CF34E7E8}" type="slidenum">
              <a:rPr lang="de-DE" smtClean="0"/>
              <a:pPr/>
              <a:t>‹Nr.›</a:t>
            </a:fld>
            <a:endParaRPr lang="de-DE"/>
          </a:p>
        </p:txBody>
      </p:sp>
      <p:sp>
        <p:nvSpPr>
          <p:cNvPr id="10" name="Fußzeilenplatzhalter 9"/>
          <p:cNvSpPr>
            <a:spLocks noGrp="1"/>
          </p:cNvSpPr>
          <p:nvPr>
            <p:ph type="ftr" sz="quarter" idx="12"/>
          </p:nvPr>
        </p:nvSpPr>
        <p:spPr/>
        <p:txBody>
          <a:bodyPr/>
          <a:lstStyle/>
          <a:p>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platzhalt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4" name="Datumsplatzhalt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9555F5D-9FFD-4C19-B49E-F0CD3342B766}" type="datetimeFigureOut">
              <a:rPr lang="de-DE" smtClean="0"/>
              <a:pPr/>
              <a:t>05.09.2015</a:t>
            </a:fld>
            <a:endParaRPr lang="de-DE"/>
          </a:p>
        </p:txBody>
      </p:sp>
      <p:sp>
        <p:nvSpPr>
          <p:cNvPr id="10" name="Fußzeilenplatzhalt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de-DE"/>
          </a:p>
        </p:txBody>
      </p:sp>
      <p:sp>
        <p:nvSpPr>
          <p:cNvPr id="22" name="Foliennummernplatzhalt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A289CA6-2808-440C-88F2-7FA8CF34E7E8}" type="slidenum">
              <a:rPr lang="de-DE" smtClean="0"/>
              <a:pPr/>
              <a:t>‹Nr.›</a:t>
            </a:fld>
            <a:endParaRPr lang="de-DE"/>
          </a:p>
        </p:txBody>
      </p:sp>
      <p:sp>
        <p:nvSpPr>
          <p:cNvPr id="5" name="Titelplatzhalt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de-DE" smtClean="0"/>
              <a:t>Titelmasterformat durch Klicken bearbeiten</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2" name="Freihand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ihand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elplatzhalt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de-DE" smtClean="0"/>
              <a:t>Titelmasterformat durch Klicken bearbeiten</a:t>
            </a:r>
            <a:endParaRPr kumimoji="0" lang="en-US"/>
          </a:p>
        </p:txBody>
      </p:sp>
      <p:sp>
        <p:nvSpPr>
          <p:cNvPr id="30" name="Textplatzhalt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0" name="Datumsplatzhalt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eaLnBrk="1" latinLnBrk="0" hangingPunct="1"/>
            <a:fld id="{E637BB6B-EE1B-48FB-8575-0D55C373DE88}" type="datetimeFigureOut">
              <a:rPr lang="en-US" smtClean="0"/>
              <a:pPr eaLnBrk="1" latinLnBrk="0" hangingPunct="1"/>
              <a:t>9/5/2015</a:t>
            </a:fld>
            <a:endParaRPr lang="en-US" sz="1000">
              <a:solidFill>
                <a:schemeClr val="tx2">
                  <a:shade val="50000"/>
                </a:schemeClr>
              </a:solidFill>
            </a:endParaRPr>
          </a:p>
        </p:txBody>
      </p:sp>
      <p:sp>
        <p:nvSpPr>
          <p:cNvPr id="22" name="Fußzeilenplatzhalt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lgn="ctr" eaLnBrk="1" latinLnBrk="0" hangingPunct="1"/>
            <a:endParaRPr kumimoji="0" lang="en-US" sz="1000" dirty="0">
              <a:solidFill>
                <a:schemeClr val="tx2">
                  <a:shade val="50000"/>
                </a:schemeClr>
              </a:solidFill>
            </a:endParaRPr>
          </a:p>
        </p:txBody>
      </p:sp>
      <p:sp>
        <p:nvSpPr>
          <p:cNvPr id="18" name="Foliennummernplatzhalt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eaLnBrk="1" latinLnBrk="0" hangingPunct="1"/>
            <a:fld id="{2AA957AF-53C0-420B-9C2D-77DB1416566C}" type="slidenum">
              <a:rPr kumimoji="0" lang="en-US" smtClean="0"/>
              <a:pPr eaLnBrk="1" latinLnBrk="0" hangingPunct="1"/>
              <a:t>‹Nr.›</a:t>
            </a:fld>
            <a:endParaRPr kumimoji="0" lang="en-US" sz="1000" dirty="0">
              <a:solidFill>
                <a:schemeClr val="tx2">
                  <a:shade val="50000"/>
                </a:schemeClr>
              </a:solidFill>
            </a:endParaRP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file:///C:\Users\test\Pictures\Mettingen\DSCF0776.AV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anne\Desktop\Unbenann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48725"/>
            <a:ext cx="8568952" cy="453486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a:xfrm>
            <a:off x="427164" y="4797152"/>
            <a:ext cx="8229600" cy="1219200"/>
          </a:xfrm>
        </p:spPr>
        <p:txBody>
          <a:bodyPr>
            <a:normAutofit fontScale="90000"/>
          </a:bodyPr>
          <a:lstStyle/>
          <a:p>
            <a:pPr algn="ctr"/>
            <a:r>
              <a:rPr lang="de-DE" sz="3600" b="1" i="1" dirty="0">
                <a:solidFill>
                  <a:schemeClr val="bg1">
                    <a:lumMod val="95000"/>
                    <a:lumOff val="5000"/>
                  </a:schemeClr>
                </a:solidFill>
                <a:effectLst/>
              </a:rPr>
              <a:t>Feinstaub, Gießereiabgase, Aluminium </a:t>
            </a:r>
            <a:r>
              <a:rPr lang="de-DE" dirty="0">
                <a:solidFill>
                  <a:schemeClr val="bg1">
                    <a:lumMod val="95000"/>
                    <a:lumOff val="5000"/>
                  </a:schemeClr>
                </a:solidFill>
                <a:effectLst/>
              </a:rPr>
              <a:t/>
            </a:r>
            <a:br>
              <a:rPr lang="de-DE" dirty="0">
                <a:solidFill>
                  <a:schemeClr val="bg1">
                    <a:lumMod val="95000"/>
                    <a:lumOff val="5000"/>
                  </a:schemeClr>
                </a:solidFill>
                <a:effectLst/>
              </a:rPr>
            </a:br>
            <a:r>
              <a:rPr lang="de-DE" sz="4400" b="1" dirty="0">
                <a:solidFill>
                  <a:schemeClr val="bg1">
                    <a:lumMod val="95000"/>
                    <a:lumOff val="5000"/>
                  </a:schemeClr>
                </a:solidFill>
                <a:effectLst/>
              </a:rPr>
              <a:t>Gießerei von Daimler sorgt für noch mehr Umweltgifte</a:t>
            </a:r>
            <a:endParaRPr lang="de-DE" dirty="0">
              <a:solidFill>
                <a:schemeClr val="bg1">
                  <a:lumMod val="95000"/>
                  <a:lumOff val="5000"/>
                </a:schemeClr>
              </a:solidFill>
            </a:endParaRPr>
          </a:p>
        </p:txBody>
      </p:sp>
      <p:sp>
        <p:nvSpPr>
          <p:cNvPr id="7" name="Rechteck 6"/>
          <p:cNvSpPr/>
          <p:nvPr/>
        </p:nvSpPr>
        <p:spPr>
          <a:xfrm>
            <a:off x="198643" y="622708"/>
            <a:ext cx="9114418" cy="523220"/>
          </a:xfrm>
          <a:prstGeom prst="rect">
            <a:avLst/>
          </a:prstGeom>
        </p:spPr>
        <p:txBody>
          <a:bodyPr wrap="none">
            <a:spAutoFit/>
          </a:bodyPr>
          <a:lstStyle/>
          <a:p>
            <a:r>
              <a:rPr lang="de-DE" sz="2800" b="1" dirty="0" smtClean="0"/>
              <a:t>Veranstaltung </a:t>
            </a:r>
            <a:r>
              <a:rPr lang="de-DE" sz="2800" dirty="0" smtClean="0"/>
              <a:t>von</a:t>
            </a:r>
            <a:r>
              <a:rPr lang="de-DE" sz="2800" b="1" dirty="0" smtClean="0"/>
              <a:t> </a:t>
            </a:r>
            <a:r>
              <a:rPr lang="de-DE" sz="2800" b="1" dirty="0" smtClean="0">
                <a:latin typeface="Arial" panose="020B0604020202020204" pitchFamily="34" charset="0"/>
                <a:cs typeface="Arial" panose="020B0604020202020204" pitchFamily="34" charset="0"/>
              </a:rPr>
              <a:t>FÜR</a:t>
            </a:r>
            <a:r>
              <a:rPr lang="de-DE" sz="2800" b="1" dirty="0" smtClean="0"/>
              <a:t> </a:t>
            </a:r>
            <a:r>
              <a:rPr lang="de-DE" sz="2800" b="1" dirty="0"/>
              <a:t>Esslingen</a:t>
            </a:r>
            <a:r>
              <a:rPr lang="de-DE" sz="2800" dirty="0"/>
              <a:t> und </a:t>
            </a:r>
            <a:r>
              <a:rPr lang="de-DE" sz="2800" b="1" dirty="0">
                <a:latin typeface="Arial" panose="020B0604020202020204" pitchFamily="34" charset="0"/>
                <a:cs typeface="Arial" panose="020B0604020202020204" pitchFamily="34" charset="0"/>
              </a:rPr>
              <a:t>AUF</a:t>
            </a:r>
            <a:r>
              <a:rPr lang="de-DE" sz="2800" b="1" dirty="0"/>
              <a:t> Stuttgart</a:t>
            </a:r>
            <a:r>
              <a:rPr lang="de-DE" sz="2800" dirty="0"/>
              <a:t>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9992" y="1456368"/>
            <a:ext cx="1347787"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84784"/>
            <a:ext cx="19685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375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188640"/>
            <a:ext cx="8229600" cy="2448272"/>
          </a:xfrm>
        </p:spPr>
        <p:txBody>
          <a:bodyPr>
            <a:noAutofit/>
          </a:bodyPr>
          <a:lstStyle/>
          <a:p>
            <a:pPr algn="ctr"/>
            <a:r>
              <a:rPr lang="de-DE" altLang="de-DE" sz="2800" b="1" dirty="0"/>
              <a:t>Ein Kindergarten mit </a:t>
            </a:r>
            <a:r>
              <a:rPr lang="de-DE" altLang="de-DE" sz="2800" b="1" dirty="0" smtClean="0"/>
              <a:t>U3-Betreuung befindet </a:t>
            </a:r>
            <a:r>
              <a:rPr lang="de-DE" altLang="de-DE" sz="2800" b="1" dirty="0"/>
              <a:t>sich in nächster Nähe zum Werksgelände. </a:t>
            </a:r>
            <a:r>
              <a:rPr lang="de-DE" altLang="de-DE" sz="2800" b="1" dirty="0" smtClean="0"/>
              <a:t/>
            </a:r>
            <a:br>
              <a:rPr lang="de-DE" altLang="de-DE" sz="2800" b="1" dirty="0" smtClean="0"/>
            </a:br>
            <a:r>
              <a:rPr lang="de-DE" altLang="de-DE" sz="2800" b="1" dirty="0" smtClean="0"/>
              <a:t>Die </a:t>
            </a:r>
            <a:r>
              <a:rPr lang="de-DE" altLang="de-DE" sz="2800" b="1" dirty="0"/>
              <a:t>Kinder spielen natürlich fast täglich im Freien und sind von den Emissionen  der Gießerei besonders betroffen.</a:t>
            </a:r>
            <a:endParaRPr lang="de-DE" sz="2800" b="1" dirty="0"/>
          </a:p>
        </p:txBody>
      </p:sp>
      <p:pic>
        <p:nvPicPr>
          <p:cNvPr id="4" name="Picture 10" descr="Mettingen 2011 00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b="39195"/>
          <a:stretch>
            <a:fillRect/>
          </a:stretch>
        </p:blipFill>
        <p:spPr>
          <a:xfrm>
            <a:off x="899592" y="2708920"/>
            <a:ext cx="7268480" cy="38187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0399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152400"/>
            <a:ext cx="8229600" cy="1620416"/>
          </a:xfrm>
        </p:spPr>
        <p:txBody>
          <a:bodyPr>
            <a:normAutofit fontScale="90000"/>
          </a:bodyPr>
          <a:lstStyle/>
          <a:p>
            <a:pPr algn="ctr"/>
            <a:r>
              <a:rPr lang="de-DE" altLang="de-DE" sz="3200" b="1" dirty="0"/>
              <a:t>Und seit neuestem gibt es </a:t>
            </a:r>
            <a:r>
              <a:rPr lang="de-DE" altLang="de-DE" sz="3200" b="1" dirty="0" smtClean="0"/>
              <a:t>auch direkt </a:t>
            </a:r>
            <a:r>
              <a:rPr lang="de-DE" altLang="de-DE" sz="3200" b="1" dirty="0"/>
              <a:t>daneben den Werkskindergarten von Daimler. </a:t>
            </a:r>
            <a:br>
              <a:rPr lang="de-DE" altLang="de-DE" sz="3200" b="1" dirty="0"/>
            </a:br>
            <a:endParaRPr lang="de-DE" sz="3200" dirty="0"/>
          </a:p>
        </p:txBody>
      </p:sp>
      <p:pic>
        <p:nvPicPr>
          <p:cNvPr id="1026" name="Picture 2" descr="C:\Users\fh\Documents\FÜR15-3\Veranstaltung\Daimler Kindergarte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8353" y="1844824"/>
            <a:ext cx="8218103" cy="458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71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85000" lnSpcReduction="20000"/>
          </a:bodyPr>
          <a:lstStyle/>
          <a:p>
            <a:pPr marL="0" indent="0">
              <a:lnSpc>
                <a:spcPct val="80000"/>
              </a:lnSpc>
              <a:buNone/>
              <a:defRPr/>
            </a:pPr>
            <a:endParaRPr lang="de-DE" altLang="de-DE" sz="2800" dirty="0"/>
          </a:p>
          <a:p>
            <a:pPr marL="0" indent="0">
              <a:spcBef>
                <a:spcPts val="0"/>
              </a:spcBef>
              <a:buNone/>
              <a:defRPr/>
            </a:pPr>
            <a:r>
              <a:rPr lang="de-DE" altLang="de-DE" sz="2800" i="1" dirty="0" smtClean="0"/>
              <a:t>„Unsere </a:t>
            </a:r>
            <a:r>
              <a:rPr lang="de-DE" altLang="de-DE" sz="2800" i="1" dirty="0"/>
              <a:t>Atemluft </a:t>
            </a:r>
            <a:r>
              <a:rPr lang="de-DE" altLang="de-DE" sz="2800" i="1" dirty="0" smtClean="0"/>
              <a:t>in </a:t>
            </a:r>
            <a:r>
              <a:rPr lang="de-DE" altLang="de-DE" sz="2800" i="1" dirty="0" err="1" smtClean="0"/>
              <a:t>Mettingen</a:t>
            </a:r>
            <a:r>
              <a:rPr lang="de-DE" altLang="de-DE" sz="2800" i="1" dirty="0" smtClean="0"/>
              <a:t> ist stark belastet</a:t>
            </a:r>
            <a:r>
              <a:rPr lang="de-DE" altLang="de-DE" sz="2800" i="1" dirty="0"/>
              <a:t>. Unter anderem machen uns Gestank und Staubbelastungen zu schaffen. Teilweise dunkler Rauch mit extrem scharfem </a:t>
            </a:r>
            <a:r>
              <a:rPr lang="de-DE" altLang="de-DE" sz="2800" i="1" dirty="0" smtClean="0"/>
              <a:t>Geruch. </a:t>
            </a:r>
            <a:r>
              <a:rPr lang="de-DE" altLang="de-DE" sz="2800" i="1" dirty="0"/>
              <a:t>Da blieb uns die Luft weg. Das Öffnen der Fenster zum Lüften ist  nicht immer möglich. Die </a:t>
            </a:r>
            <a:r>
              <a:rPr lang="de-DE" altLang="de-DE" sz="2800" i="1" dirty="0" err="1" smtClean="0"/>
              <a:t>Geruchsbe-lästigung</a:t>
            </a:r>
            <a:r>
              <a:rPr lang="de-DE" altLang="de-DE" sz="2800" i="1" dirty="0" smtClean="0"/>
              <a:t> </a:t>
            </a:r>
            <a:r>
              <a:rPr lang="de-DE" altLang="de-DE" sz="2800" i="1" dirty="0"/>
              <a:t>ist tags und nachts unregelmäßig vorhanden. Der Ruß ist immer wahrnehmbar</a:t>
            </a:r>
            <a:r>
              <a:rPr lang="de-DE" altLang="de-DE" sz="2800" i="1" dirty="0" smtClean="0"/>
              <a:t>.“</a:t>
            </a:r>
            <a:r>
              <a:rPr lang="de-DE" altLang="de-DE" sz="2800" i="1" dirty="0"/>
              <a:t/>
            </a:r>
            <a:br>
              <a:rPr lang="de-DE" altLang="de-DE" sz="2800" i="1" dirty="0"/>
            </a:br>
            <a:r>
              <a:rPr lang="de-DE" altLang="de-DE" sz="2800" i="1" dirty="0"/>
              <a:t/>
            </a:r>
            <a:br>
              <a:rPr lang="de-DE" altLang="de-DE" sz="2800" i="1" dirty="0"/>
            </a:br>
            <a:r>
              <a:rPr lang="de-DE" altLang="de-DE" sz="2800" i="1" dirty="0" smtClean="0"/>
              <a:t>„Wir </a:t>
            </a:r>
            <a:r>
              <a:rPr lang="de-DE" altLang="de-DE" sz="2800" i="1" dirty="0"/>
              <a:t>machen uns deshalb ernsthafte Sorgen über unsere Gesundheit, insbesondere </a:t>
            </a:r>
            <a:r>
              <a:rPr lang="de-DE" altLang="de-DE" sz="2800" i="1" dirty="0" smtClean="0"/>
              <a:t>um die </a:t>
            </a:r>
            <a:r>
              <a:rPr lang="de-DE" altLang="de-DE" sz="2800" i="1" dirty="0"/>
              <a:t>der Kinder in unserem Wohngebiet. Unserer Meinung nach haben diese Umweltbelastungen ihren Ausgang im Werksgelände der Firma </a:t>
            </a:r>
            <a:r>
              <a:rPr lang="de-DE" altLang="de-DE" sz="2800" i="1" dirty="0" smtClean="0"/>
              <a:t>Daimler.“</a:t>
            </a:r>
            <a:endParaRPr lang="de-DE" altLang="de-DE" sz="2800" i="1" dirty="0"/>
          </a:p>
          <a:p>
            <a:endParaRPr lang="de-DE" dirty="0"/>
          </a:p>
        </p:txBody>
      </p:sp>
      <p:sp>
        <p:nvSpPr>
          <p:cNvPr id="3" name="Titel 2"/>
          <p:cNvSpPr>
            <a:spLocks noGrp="1"/>
          </p:cNvSpPr>
          <p:nvPr>
            <p:ph type="title"/>
          </p:nvPr>
        </p:nvSpPr>
        <p:spPr>
          <a:xfrm>
            <a:off x="467544" y="404664"/>
            <a:ext cx="8229600" cy="1219200"/>
          </a:xfrm>
        </p:spPr>
        <p:txBody>
          <a:bodyPr>
            <a:noAutofit/>
          </a:bodyPr>
          <a:lstStyle/>
          <a:p>
            <a:r>
              <a:rPr lang="de-DE" altLang="de-DE" sz="2400" b="1" dirty="0"/>
              <a:t>Gegen diese unhaltbaren Zustände schlossen sich mehrere Mettinger Bürger zusammen und verfassten Protestbriefe an </a:t>
            </a:r>
            <a:r>
              <a:rPr lang="de-DE" altLang="de-DE" sz="2400" b="1" dirty="0" smtClean="0"/>
              <a:t>Bürgermeister, </a:t>
            </a:r>
            <a:r>
              <a:rPr lang="de-DE" altLang="de-DE" sz="2400" b="1" dirty="0"/>
              <a:t>Landrat, Regierungspräsidium und </a:t>
            </a:r>
            <a:r>
              <a:rPr lang="de-DE" altLang="de-DE" sz="2400" b="1" dirty="0" smtClean="0"/>
              <a:t>Daimler</a:t>
            </a:r>
            <a:r>
              <a:rPr lang="de-DE" altLang="de-DE" sz="2400" b="1" dirty="0"/>
              <a:t>:</a:t>
            </a:r>
            <a:endParaRPr lang="de-DE" sz="2400" b="1" dirty="0"/>
          </a:p>
        </p:txBody>
      </p:sp>
    </p:spTree>
    <p:extLst>
      <p:ext uri="{BB962C8B-B14F-4D97-AF65-F5344CB8AC3E}">
        <p14:creationId xmlns:p14="http://schemas.microsoft.com/office/powerpoint/2010/main" val="1991894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260648"/>
            <a:ext cx="8229600" cy="1219200"/>
          </a:xfrm>
        </p:spPr>
        <p:txBody>
          <a:bodyPr>
            <a:noAutofit/>
          </a:bodyPr>
          <a:lstStyle/>
          <a:p>
            <a:pPr algn="ctr"/>
            <a:r>
              <a:rPr lang="de-DE" altLang="de-DE" sz="2600" b="1" dirty="0"/>
              <a:t>FÜR Esslingen organisierte eine Veranstaltung mit </a:t>
            </a:r>
            <a:br>
              <a:rPr lang="de-DE" altLang="de-DE" sz="2600" b="1" dirty="0"/>
            </a:br>
            <a:r>
              <a:rPr lang="de-DE" altLang="de-DE" sz="2600" b="1" dirty="0"/>
              <a:t>dem bekannten </a:t>
            </a:r>
            <a:r>
              <a:rPr lang="de-DE" altLang="de-DE" sz="2600" b="1" dirty="0" err="1"/>
              <a:t>Arbeits</a:t>
            </a:r>
            <a:r>
              <a:rPr lang="de-DE" altLang="de-DE" sz="2600" b="1" dirty="0"/>
              <a:t> - und Umweltmediziner </a:t>
            </a:r>
            <a:br>
              <a:rPr lang="de-DE" altLang="de-DE" sz="2600" b="1" dirty="0"/>
            </a:br>
            <a:r>
              <a:rPr lang="de-DE" altLang="de-DE" sz="2600" b="1" dirty="0"/>
              <a:t>Prof. </a:t>
            </a:r>
            <a:r>
              <a:rPr lang="de-DE" altLang="de-DE" sz="2600" b="1" dirty="0" err="1"/>
              <a:t>Frentzel</a:t>
            </a:r>
            <a:r>
              <a:rPr lang="de-DE" altLang="de-DE" sz="2600" b="1" dirty="0"/>
              <a:t>-Beyme</a:t>
            </a:r>
            <a:endParaRPr lang="de-DE" sz="2600" b="1" dirty="0"/>
          </a:p>
        </p:txBody>
      </p:sp>
      <p:pic>
        <p:nvPicPr>
          <p:cNvPr id="4" name="Picture 5" descr="BeymeVe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71600" y="1772816"/>
            <a:ext cx="7266481"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6981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476672"/>
            <a:ext cx="8229600" cy="1219200"/>
          </a:xfrm>
        </p:spPr>
        <p:txBody>
          <a:bodyPr>
            <a:noAutofit/>
          </a:bodyPr>
          <a:lstStyle/>
          <a:p>
            <a:pPr algn="ctr"/>
            <a:r>
              <a:rPr lang="de-DE" altLang="de-DE" sz="2800" b="1" dirty="0"/>
              <a:t>Bei der Veranstaltung in </a:t>
            </a:r>
            <a:r>
              <a:rPr lang="de-DE" altLang="de-DE" sz="2800" b="1" dirty="0" smtClean="0"/>
              <a:t>Mettingen waren </a:t>
            </a:r>
            <a:r>
              <a:rPr lang="de-DE" altLang="de-DE" sz="2800" b="1" dirty="0"/>
              <a:t>über 80 </a:t>
            </a:r>
            <a:r>
              <a:rPr lang="de-DE" altLang="de-DE" sz="2800" b="1" dirty="0" smtClean="0"/>
              <a:t>Besucher </a:t>
            </a:r>
            <a:r>
              <a:rPr lang="de-DE" altLang="de-DE" sz="2800" b="1" dirty="0"/>
              <a:t>– sowohl Anwohner als auch Kollegen aus dem Betrieb</a:t>
            </a:r>
            <a:endParaRPr lang="de-DE" sz="2800" b="1" dirty="0"/>
          </a:p>
        </p:txBody>
      </p:sp>
      <p:pic>
        <p:nvPicPr>
          <p:cNvPr id="4" name="Picture 6"/>
          <p:cNvPicPr>
            <a:picLocks noGrp="1" noChangeAspect="1" noChangeArrowheads="1"/>
          </p:cNvPicPr>
          <p:nvPr>
            <p:ph idx="1"/>
          </p:nvPr>
        </p:nvPicPr>
        <p:blipFill>
          <a:blip r:embed="rId2" cstate="print">
            <a:lum bright="18000"/>
            <a:extLst>
              <a:ext uri="{28A0092B-C50C-407E-A947-70E740481C1C}">
                <a14:useLocalDpi xmlns:a14="http://schemas.microsoft.com/office/drawing/2010/main" val="0"/>
              </a:ext>
            </a:extLst>
          </a:blip>
          <a:srcRect l="9108" t="13699" r="23166" b="1990"/>
          <a:stretch>
            <a:fillRect/>
          </a:stretch>
        </p:blipFill>
        <p:spPr>
          <a:xfrm>
            <a:off x="1691680" y="1988840"/>
            <a:ext cx="5717141" cy="4443416"/>
          </a:xfrm>
          <a:solidFill>
            <a:srgbClr val="FFFFFF"/>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76836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DE" altLang="de-DE" sz="2800" dirty="0"/>
              <a:t>zum Thema:</a:t>
            </a:r>
            <a:r>
              <a:rPr lang="de-DE" altLang="de-DE" sz="2800" b="1" dirty="0" smtClean="0"/>
              <a:t>   </a:t>
            </a:r>
          </a:p>
          <a:p>
            <a:pPr marL="0" indent="0">
              <a:buNone/>
            </a:pPr>
            <a:r>
              <a:rPr lang="de-DE" altLang="de-DE" sz="2800" b="1" dirty="0" smtClean="0"/>
              <a:t>Gießereiabgase </a:t>
            </a:r>
          </a:p>
          <a:p>
            <a:pPr marL="0" indent="0">
              <a:buNone/>
            </a:pPr>
            <a:r>
              <a:rPr lang="de-DE" altLang="de-DE" sz="2800" b="1" dirty="0" smtClean="0"/>
              <a:t>und Umweltbelastung</a:t>
            </a:r>
          </a:p>
          <a:p>
            <a:pPr marL="0" indent="0">
              <a:buNone/>
            </a:pPr>
            <a:endParaRPr lang="de-DE" altLang="de-DE" sz="2800" dirty="0" smtClean="0"/>
          </a:p>
          <a:p>
            <a:pPr marL="0" indent="0">
              <a:buNone/>
            </a:pPr>
            <a:r>
              <a:rPr lang="de-DE" altLang="de-DE" sz="3200" b="1" u="sng" dirty="0" smtClean="0">
                <a:solidFill>
                  <a:srgbClr val="FFFF00"/>
                </a:solidFill>
              </a:rPr>
              <a:t>Liegt </a:t>
            </a:r>
            <a:r>
              <a:rPr lang="de-DE" altLang="de-DE" sz="3200" b="1" u="sng" dirty="0">
                <a:solidFill>
                  <a:srgbClr val="FFFF00"/>
                </a:solidFill>
              </a:rPr>
              <a:t>am Infotisch aus </a:t>
            </a:r>
            <a:r>
              <a:rPr lang="de-DE" altLang="de-DE" sz="3200" b="1" u="sng" dirty="0" smtClean="0">
                <a:solidFill>
                  <a:srgbClr val="FFFF00"/>
                </a:solidFill>
              </a:rPr>
              <a:t> </a:t>
            </a:r>
          </a:p>
          <a:p>
            <a:pPr marL="0" indent="0">
              <a:buNone/>
            </a:pPr>
            <a:r>
              <a:rPr lang="de-DE" altLang="de-DE" sz="3200" b="1" dirty="0" smtClean="0">
                <a:solidFill>
                  <a:srgbClr val="FFFF00"/>
                </a:solidFill>
              </a:rPr>
              <a:t>       Preis 1,00 </a:t>
            </a:r>
            <a:r>
              <a:rPr lang="de-DE" altLang="de-DE" sz="3200" b="1" dirty="0">
                <a:solidFill>
                  <a:srgbClr val="FFFF00"/>
                </a:solidFill>
              </a:rPr>
              <a:t>Euro</a:t>
            </a:r>
          </a:p>
          <a:p>
            <a:pPr marL="0" indent="0">
              <a:buNone/>
            </a:pPr>
            <a:endParaRPr lang="de-DE" altLang="de-DE" sz="2800" b="1" dirty="0"/>
          </a:p>
          <a:p>
            <a:pPr marL="0" indent="0">
              <a:buNone/>
            </a:pPr>
            <a:endParaRPr lang="de-DE" dirty="0"/>
          </a:p>
        </p:txBody>
      </p:sp>
      <p:sp>
        <p:nvSpPr>
          <p:cNvPr id="3" name="Titel 2"/>
          <p:cNvSpPr>
            <a:spLocks noGrp="1"/>
          </p:cNvSpPr>
          <p:nvPr>
            <p:ph type="title"/>
          </p:nvPr>
        </p:nvSpPr>
        <p:spPr/>
        <p:txBody>
          <a:bodyPr>
            <a:normAutofit fontScale="90000"/>
          </a:bodyPr>
          <a:lstStyle/>
          <a:p>
            <a:pPr algn="ctr"/>
            <a:r>
              <a:rPr lang="de-DE" altLang="de-DE" dirty="0"/>
              <a:t>Das Referat von Prof. </a:t>
            </a:r>
            <a:r>
              <a:rPr lang="de-DE" altLang="de-DE" dirty="0" err="1" smtClean="0"/>
              <a:t>Frentzel</a:t>
            </a:r>
            <a:r>
              <a:rPr lang="de-DE" altLang="de-DE" dirty="0" smtClean="0"/>
              <a:t>-Beyme</a:t>
            </a:r>
            <a:endParaRPr lang="de-DE"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407543"/>
            <a:ext cx="3384376" cy="518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8150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536" y="980728"/>
            <a:ext cx="8229600" cy="6048672"/>
          </a:xfrm>
        </p:spPr>
        <p:txBody>
          <a:bodyPr>
            <a:normAutofit fontScale="85000" lnSpcReduction="10000"/>
          </a:bodyPr>
          <a:lstStyle/>
          <a:p>
            <a:pPr>
              <a:defRPr/>
            </a:pPr>
            <a:r>
              <a:rPr lang="de-DE" altLang="de-DE" sz="2800" dirty="0"/>
              <a:t>Bei den Gießereiabgasen handelt es sich keineswegs um harmlosen Gestank, sondern um einen hochgiftigen Cocktail von gesundheitsschädlichen und vor allem Krebs </a:t>
            </a:r>
            <a:r>
              <a:rPr lang="de-DE" altLang="de-DE" sz="2800" dirty="0" smtClean="0"/>
              <a:t>erzeugenden </a:t>
            </a:r>
            <a:r>
              <a:rPr lang="de-DE" altLang="de-DE" sz="2800" dirty="0"/>
              <a:t>Substanzen (PAK) </a:t>
            </a:r>
            <a:endParaRPr lang="de-DE" altLang="de-DE" sz="2800" dirty="0" smtClean="0"/>
          </a:p>
          <a:p>
            <a:pPr>
              <a:defRPr/>
            </a:pPr>
            <a:r>
              <a:rPr lang="de-DE" altLang="de-DE" sz="2800" dirty="0" smtClean="0"/>
              <a:t>Das </a:t>
            </a:r>
            <a:r>
              <a:rPr lang="de-DE" altLang="de-DE" sz="2800" dirty="0"/>
              <a:t>wird durch zahlreiche wissenschaftliche Studien belegt. Vor allem eine Studie des Heidelberger Krebsforschungszentrums an 32 000 Gießereiarbeitern  wies nach, dass die Krebsraten bei </a:t>
            </a:r>
            <a:r>
              <a:rPr lang="de-DE" altLang="de-DE" sz="2800" dirty="0" smtClean="0"/>
              <a:t>Lungen- </a:t>
            </a:r>
            <a:r>
              <a:rPr lang="de-DE" altLang="de-DE" sz="2800" dirty="0"/>
              <a:t>und Leberkrebs doppelt und dreifach so hoch sind wie beim Durchschnitt der </a:t>
            </a:r>
            <a:r>
              <a:rPr lang="de-DE" altLang="de-DE" sz="2800" dirty="0" smtClean="0"/>
              <a:t>Bevölkerung</a:t>
            </a:r>
            <a:endParaRPr lang="de-DE" altLang="de-DE" sz="2800" dirty="0"/>
          </a:p>
          <a:p>
            <a:pPr>
              <a:defRPr/>
            </a:pPr>
            <a:r>
              <a:rPr lang="de-DE" sz="2800" dirty="0"/>
              <a:t>Eine Diskussion um die Höhe der zulässigen Belastungen ist nicht akzeptabel, da für Kinder keine Grenzwerte oder Kenntnisse der Risiken durch multiple, kombinierte Wirkungen der toxischen Emissionen bekannt sind. Somit muss von einer absoluten Vermeidung ausgegangen </a:t>
            </a:r>
            <a:r>
              <a:rPr lang="de-DE" sz="2800" dirty="0" smtClean="0"/>
              <a:t>werden. Die Industrie müsste die Unschädlichkeit der Emissionen nachweisen!</a:t>
            </a:r>
            <a:endParaRPr lang="de-DE" altLang="de-DE" sz="2800" dirty="0" smtClean="0"/>
          </a:p>
        </p:txBody>
      </p:sp>
      <p:sp>
        <p:nvSpPr>
          <p:cNvPr id="3" name="Titel 2"/>
          <p:cNvSpPr>
            <a:spLocks noGrp="1"/>
          </p:cNvSpPr>
          <p:nvPr>
            <p:ph type="title"/>
          </p:nvPr>
        </p:nvSpPr>
        <p:spPr>
          <a:xfrm>
            <a:off x="323528" y="332656"/>
            <a:ext cx="8723312" cy="678904"/>
          </a:xfrm>
        </p:spPr>
        <p:txBody>
          <a:bodyPr>
            <a:noAutofit/>
          </a:bodyPr>
          <a:lstStyle/>
          <a:p>
            <a:r>
              <a:rPr lang="de-DE" altLang="de-DE" sz="3600" b="1" dirty="0"/>
              <a:t>Zentrale Ergebnisse des Referats waren:</a:t>
            </a:r>
            <a:endParaRPr lang="de-DE" sz="3600" b="1" dirty="0"/>
          </a:p>
        </p:txBody>
      </p:sp>
    </p:spTree>
    <p:extLst>
      <p:ext uri="{BB962C8B-B14F-4D97-AF65-F5344CB8AC3E}">
        <p14:creationId xmlns:p14="http://schemas.microsoft.com/office/powerpoint/2010/main" val="457452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95536" y="476672"/>
            <a:ext cx="8229600" cy="1795264"/>
          </a:xfrm>
        </p:spPr>
        <p:txBody>
          <a:bodyPr>
            <a:noAutofit/>
          </a:bodyPr>
          <a:lstStyle/>
          <a:p>
            <a:pPr algn="ctr"/>
            <a:r>
              <a:rPr lang="de-DE" altLang="de-DE" sz="2800" b="1" dirty="0"/>
              <a:t>Wir starteten eine  Unterschriftenkampagne mit der Forderung nach unabhängiger, kontinuierlicher Schadstoffmessung und abgasfreier </a:t>
            </a:r>
            <a:r>
              <a:rPr lang="de-DE" altLang="de-DE" sz="2800" b="1" dirty="0" smtClean="0"/>
              <a:t>Gussherstellung - wie </a:t>
            </a:r>
            <a:r>
              <a:rPr lang="de-DE" altLang="de-DE" sz="2800" b="1" dirty="0"/>
              <a:t>bei BMW in Landsberg. </a:t>
            </a:r>
            <a:endParaRPr lang="de-DE" sz="2800" b="1" dirty="0"/>
          </a:p>
        </p:txBody>
      </p:sp>
      <p:pic>
        <p:nvPicPr>
          <p:cNvPr id="4" name="Picture 6" descr="UList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67544" y="2636912"/>
            <a:ext cx="8115865"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80844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196752"/>
            <a:ext cx="8712968" cy="5400600"/>
          </a:xfrm>
        </p:spPr>
        <p:txBody>
          <a:bodyPr>
            <a:normAutofit fontScale="85000" lnSpcReduction="20000"/>
          </a:bodyPr>
          <a:lstStyle/>
          <a:p>
            <a:pPr>
              <a:defRPr/>
            </a:pPr>
            <a:r>
              <a:rPr lang="de-DE" altLang="de-DE" sz="3300" dirty="0"/>
              <a:t>Weit über 200 Unterschriften wurden in Mettingen, aber auch in der Neckarhalde gesammelt – insbesondere im Mettinger </a:t>
            </a:r>
            <a:r>
              <a:rPr lang="de-DE" altLang="de-DE" sz="3300" dirty="0" smtClean="0"/>
              <a:t>Kleingärtnerverein, aber </a:t>
            </a:r>
            <a:r>
              <a:rPr lang="de-DE" altLang="de-DE" sz="3300" dirty="0"/>
              <a:t>auch in der </a:t>
            </a:r>
            <a:r>
              <a:rPr lang="de-DE" altLang="de-DE" sz="3300" dirty="0" err="1"/>
              <a:t>Heidestrasse</a:t>
            </a:r>
            <a:r>
              <a:rPr lang="de-DE" altLang="de-DE" sz="3300" dirty="0"/>
              <a:t>, die aufgrund der Höhenlage besonders betroffen ist.</a:t>
            </a:r>
          </a:p>
          <a:p>
            <a:pPr>
              <a:defRPr/>
            </a:pPr>
            <a:endParaRPr lang="de-DE" altLang="de-DE" sz="3300" dirty="0" smtClean="0"/>
          </a:p>
          <a:p>
            <a:pPr>
              <a:defRPr/>
            </a:pPr>
            <a:r>
              <a:rPr lang="de-DE" altLang="de-DE" sz="3300" dirty="0" smtClean="0"/>
              <a:t>Ein </a:t>
            </a:r>
            <a:r>
              <a:rPr lang="de-DE" altLang="de-DE" sz="3300" dirty="0"/>
              <a:t>positiver Pressebericht erschien  in der Stuttgarter </a:t>
            </a:r>
            <a:r>
              <a:rPr lang="de-DE" altLang="de-DE" sz="3300" dirty="0" smtClean="0"/>
              <a:t>Zeitung. </a:t>
            </a:r>
            <a:endParaRPr lang="de-DE" altLang="de-DE" sz="3300" dirty="0"/>
          </a:p>
          <a:p>
            <a:pPr>
              <a:defRPr/>
            </a:pPr>
            <a:endParaRPr lang="de-DE" altLang="de-DE" sz="3300" dirty="0" smtClean="0"/>
          </a:p>
          <a:p>
            <a:pPr>
              <a:defRPr/>
            </a:pPr>
            <a:r>
              <a:rPr lang="de-DE" altLang="de-DE" sz="3300" dirty="0" smtClean="0"/>
              <a:t>Die </a:t>
            </a:r>
            <a:r>
              <a:rPr lang="de-DE" altLang="de-DE" sz="3300" dirty="0"/>
              <a:t>IG </a:t>
            </a:r>
            <a:r>
              <a:rPr lang="de-DE" altLang="de-DE" sz="3300" dirty="0" smtClean="0"/>
              <a:t>Metall-Zeitung </a:t>
            </a:r>
            <a:r>
              <a:rPr lang="de-DE" altLang="de-DE" sz="3300" dirty="0"/>
              <a:t>wies auf die hohen Gesundheitsgefahren durch Gießereiabgase hin. </a:t>
            </a:r>
          </a:p>
          <a:p>
            <a:pPr>
              <a:defRPr/>
            </a:pPr>
            <a:endParaRPr lang="de-DE" altLang="de-DE" sz="3300" dirty="0" smtClean="0"/>
          </a:p>
          <a:p>
            <a:pPr>
              <a:defRPr/>
            </a:pPr>
            <a:r>
              <a:rPr lang="de-DE" altLang="de-DE" sz="3300" dirty="0" smtClean="0"/>
              <a:t>Kollegen </a:t>
            </a:r>
            <a:r>
              <a:rPr lang="de-DE" altLang="de-DE" sz="3300" dirty="0"/>
              <a:t>im Betrieb fordern Einhaltung der neuen niedereren </a:t>
            </a:r>
            <a:r>
              <a:rPr lang="de-DE" altLang="de-DE" sz="3300" dirty="0" smtClean="0"/>
              <a:t>Amin-Grenzwerte</a:t>
            </a:r>
            <a:r>
              <a:rPr lang="de-DE" altLang="de-DE" sz="3300" dirty="0"/>
              <a:t>!</a:t>
            </a:r>
          </a:p>
          <a:p>
            <a:pPr marL="0" indent="0">
              <a:buNone/>
            </a:pPr>
            <a:endParaRPr lang="de-DE" dirty="0"/>
          </a:p>
        </p:txBody>
      </p:sp>
      <p:sp>
        <p:nvSpPr>
          <p:cNvPr id="3" name="Titel 2"/>
          <p:cNvSpPr>
            <a:spLocks noGrp="1"/>
          </p:cNvSpPr>
          <p:nvPr>
            <p:ph type="title"/>
          </p:nvPr>
        </p:nvSpPr>
        <p:spPr>
          <a:xfrm>
            <a:off x="457200" y="152400"/>
            <a:ext cx="8229600" cy="756320"/>
          </a:xfrm>
        </p:spPr>
        <p:txBody>
          <a:bodyPr>
            <a:normAutofit/>
          </a:bodyPr>
          <a:lstStyle/>
          <a:p>
            <a:pPr algn="ctr"/>
            <a:r>
              <a:rPr lang="de-DE" altLang="de-DE" sz="4000" b="1" dirty="0"/>
              <a:t>Erste Erfolge</a:t>
            </a:r>
            <a:endParaRPr lang="de-DE" sz="4000" b="1" dirty="0"/>
          </a:p>
        </p:txBody>
      </p:sp>
    </p:spTree>
    <p:extLst>
      <p:ext uri="{BB962C8B-B14F-4D97-AF65-F5344CB8AC3E}">
        <p14:creationId xmlns:p14="http://schemas.microsoft.com/office/powerpoint/2010/main" val="27609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152400"/>
            <a:ext cx="8229600" cy="972344"/>
          </a:xfrm>
        </p:spPr>
        <p:txBody>
          <a:bodyPr/>
          <a:lstStyle/>
          <a:p>
            <a:pPr algn="ctr"/>
            <a:r>
              <a:rPr lang="de-DE" altLang="de-DE" b="1" dirty="0"/>
              <a:t>Pressespiegel</a:t>
            </a:r>
            <a:endParaRPr lang="de-DE" b="1" dirty="0"/>
          </a:p>
        </p:txBody>
      </p:sp>
      <p:pic>
        <p:nvPicPr>
          <p:cNvPr id="4" name="Picture 7" descr="DSCF077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1560" y="1646709"/>
            <a:ext cx="3429942"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427984" y="1484784"/>
            <a:ext cx="4194175" cy="4895850"/>
          </a:xfrm>
          <a:prstGeom prst="rect">
            <a:avLst/>
          </a:prstGeom>
          <a:noFill/>
        </p:spPr>
      </p:pic>
    </p:spTree>
    <p:extLst>
      <p:ext uri="{BB962C8B-B14F-4D97-AF65-F5344CB8AC3E}">
        <p14:creationId xmlns:p14="http://schemas.microsoft.com/office/powerpoint/2010/main" val="4113158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260648"/>
            <a:ext cx="8229600" cy="576064"/>
          </a:xfrm>
        </p:spPr>
        <p:txBody>
          <a:bodyPr>
            <a:noAutofit/>
          </a:bodyPr>
          <a:lstStyle/>
          <a:p>
            <a:pPr algn="ctr"/>
            <a:r>
              <a:rPr lang="de-DE" sz="3600" b="1" dirty="0" smtClean="0">
                <a:effectLst/>
              </a:rPr>
              <a:t>Unsere Themen heute:</a:t>
            </a:r>
            <a:endParaRPr lang="de-DE" sz="3600" b="1" dirty="0"/>
          </a:p>
        </p:txBody>
      </p:sp>
      <p:sp>
        <p:nvSpPr>
          <p:cNvPr id="4" name="Inhaltsplatzhalter 3"/>
          <p:cNvSpPr>
            <a:spLocks noGrp="1"/>
          </p:cNvSpPr>
          <p:nvPr>
            <p:ph idx="1"/>
          </p:nvPr>
        </p:nvSpPr>
        <p:spPr>
          <a:xfrm>
            <a:off x="395536" y="980728"/>
            <a:ext cx="8496944" cy="5688632"/>
          </a:xfrm>
        </p:spPr>
        <p:txBody>
          <a:bodyPr>
            <a:normAutofit/>
          </a:bodyPr>
          <a:lstStyle/>
          <a:p>
            <a:r>
              <a:rPr lang="de-DE" sz="2800" dirty="0" smtClean="0">
                <a:latin typeface="Arial" panose="020B0604020202020204" pitchFamily="34" charset="0"/>
                <a:cs typeface="Arial" panose="020B0604020202020204" pitchFamily="34" charset="0"/>
              </a:rPr>
              <a:t>Die Vorgeschichte </a:t>
            </a:r>
            <a:r>
              <a:rPr lang="de-DE" sz="2800" dirty="0">
                <a:latin typeface="Arial" panose="020B0604020202020204" pitchFamily="34" charset="0"/>
                <a:cs typeface="Arial" panose="020B0604020202020204" pitchFamily="34" charset="0"/>
              </a:rPr>
              <a:t>– </a:t>
            </a:r>
            <a:r>
              <a:rPr lang="de-DE" sz="2800" dirty="0" smtClean="0">
                <a:latin typeface="Arial" panose="020B0604020202020204" pitchFamily="34" charset="0"/>
                <a:cs typeface="Arial" panose="020B0604020202020204" pitchFamily="34" charset="0"/>
              </a:rPr>
              <a:t>Protest </a:t>
            </a:r>
            <a:r>
              <a:rPr lang="de-DE" sz="2800" dirty="0">
                <a:latin typeface="Arial" panose="020B0604020202020204" pitchFamily="34" charset="0"/>
                <a:cs typeface="Arial" panose="020B0604020202020204" pitchFamily="34" charset="0"/>
              </a:rPr>
              <a:t>gegen </a:t>
            </a:r>
            <a:r>
              <a:rPr lang="de-DE" sz="2800" dirty="0" smtClean="0">
                <a:latin typeface="Arial" panose="020B0604020202020204" pitchFamily="34" charset="0"/>
                <a:cs typeface="Arial" panose="020B0604020202020204" pitchFamily="34" charset="0"/>
              </a:rPr>
              <a:t>Geruchsbelästigung durch Gießereiabgase</a:t>
            </a:r>
          </a:p>
          <a:p>
            <a:r>
              <a:rPr lang="de-DE" sz="2800" dirty="0" smtClean="0">
                <a:latin typeface="Arial" panose="020B0604020202020204" pitchFamily="34" charset="0"/>
                <a:cs typeface="Arial" panose="020B0604020202020204" pitchFamily="34" charset="0"/>
              </a:rPr>
              <a:t>Feinstaub - die allgegenwärtige Gefahr</a:t>
            </a:r>
          </a:p>
          <a:p>
            <a:r>
              <a:rPr lang="de-DE" sz="2800" dirty="0">
                <a:latin typeface="Arial" panose="020B0604020202020204" pitchFamily="34" charset="0"/>
                <a:cs typeface="Arial" panose="020B0604020202020204" pitchFamily="34" charset="0"/>
              </a:rPr>
              <a:t>Neue Erkenntnisse zu den Gesundheitsgefahren </a:t>
            </a:r>
            <a:r>
              <a:rPr lang="de-DE" sz="2800" dirty="0" smtClean="0">
                <a:latin typeface="Arial" panose="020B0604020202020204" pitchFamily="34" charset="0"/>
                <a:cs typeface="Arial" panose="020B0604020202020204" pitchFamily="34" charset="0"/>
              </a:rPr>
              <a:t>durch </a:t>
            </a:r>
            <a:r>
              <a:rPr lang="de-DE" sz="2800" dirty="0">
                <a:latin typeface="Arial" panose="020B0604020202020204" pitchFamily="34" charset="0"/>
                <a:cs typeface="Arial" panose="020B0604020202020204" pitchFamily="34" charset="0"/>
              </a:rPr>
              <a:t>Aluminium </a:t>
            </a:r>
            <a:endParaRPr lang="de-DE" sz="2800" dirty="0" smtClean="0">
              <a:latin typeface="Arial" panose="020B0604020202020204" pitchFamily="34" charset="0"/>
              <a:cs typeface="Arial" panose="020B0604020202020204" pitchFamily="34" charset="0"/>
            </a:endParaRPr>
          </a:p>
          <a:p>
            <a:r>
              <a:rPr lang="de-DE" sz="2800" dirty="0" smtClean="0">
                <a:latin typeface="Arial" panose="020B0604020202020204" pitchFamily="34" charset="0"/>
                <a:cs typeface="Arial" panose="020B0604020202020204" pitchFamily="34" charset="0"/>
              </a:rPr>
              <a:t>„</a:t>
            </a:r>
            <a:r>
              <a:rPr lang="de-DE" sz="2800" dirty="0">
                <a:latin typeface="Arial" panose="020B0604020202020204" pitchFamily="34" charset="0"/>
                <a:cs typeface="Arial" panose="020B0604020202020204" pitchFamily="34" charset="0"/>
              </a:rPr>
              <a:t>Grenzwerte“ - </a:t>
            </a:r>
            <a:r>
              <a:rPr lang="de-DE" sz="2800" dirty="0" smtClean="0">
                <a:latin typeface="Arial" panose="020B0604020202020204" pitchFamily="34" charset="0"/>
                <a:cs typeface="Arial" panose="020B0604020202020204" pitchFamily="34" charset="0"/>
              </a:rPr>
              <a:t>Was </a:t>
            </a:r>
            <a:r>
              <a:rPr lang="de-DE" sz="2800" dirty="0">
                <a:latin typeface="Arial" panose="020B0604020202020204" pitchFamily="34" charset="0"/>
                <a:cs typeface="Arial" panose="020B0604020202020204" pitchFamily="34" charset="0"/>
              </a:rPr>
              <a:t>steckt dahinter</a:t>
            </a:r>
            <a:r>
              <a:rPr lang="de-DE" sz="2800" dirty="0" smtClean="0">
                <a:latin typeface="Arial" panose="020B0604020202020204" pitchFamily="34" charset="0"/>
                <a:cs typeface="Arial" panose="020B0604020202020204" pitchFamily="34" charset="0"/>
              </a:rPr>
              <a:t>?</a:t>
            </a:r>
          </a:p>
          <a:p>
            <a:r>
              <a:rPr lang="de-DE" sz="2800" dirty="0" smtClean="0">
                <a:latin typeface="Arial" panose="020B0604020202020204" pitchFamily="34" charset="0"/>
                <a:cs typeface="Arial" panose="020B0604020202020204" pitchFamily="34" charset="0"/>
              </a:rPr>
              <a:t>Folgen </a:t>
            </a:r>
            <a:r>
              <a:rPr lang="de-DE" sz="2800" dirty="0">
                <a:latin typeface="Arial" panose="020B0604020202020204" pitchFamily="34" charset="0"/>
                <a:cs typeface="Arial" panose="020B0604020202020204" pitchFamily="34" charset="0"/>
              </a:rPr>
              <a:t>für  die Daimler-Kollegen, </a:t>
            </a:r>
            <a:r>
              <a:rPr lang="de-DE" sz="2800" dirty="0" smtClean="0">
                <a:latin typeface="Arial" panose="020B0604020202020204" pitchFamily="34" charset="0"/>
                <a:cs typeface="Arial" panose="020B0604020202020204" pitchFamily="34" charset="0"/>
              </a:rPr>
              <a:t>für Anwohner  und </a:t>
            </a:r>
            <a:r>
              <a:rPr lang="de-DE" sz="2800" dirty="0">
                <a:latin typeface="Arial" panose="020B0604020202020204" pitchFamily="34" charset="0"/>
                <a:cs typeface="Arial" panose="020B0604020202020204" pitchFamily="34" charset="0"/>
              </a:rPr>
              <a:t>Kinder </a:t>
            </a:r>
          </a:p>
          <a:p>
            <a:r>
              <a:rPr lang="de-DE" sz="2800" dirty="0" smtClean="0">
                <a:latin typeface="Arial" panose="020B0604020202020204" pitchFamily="34" charset="0"/>
                <a:cs typeface="Arial" panose="020B0604020202020204" pitchFamily="34" charset="0"/>
              </a:rPr>
              <a:t>Was kann </a:t>
            </a:r>
            <a:r>
              <a:rPr lang="de-DE" sz="2800" dirty="0">
                <a:latin typeface="Arial" panose="020B0604020202020204" pitchFamily="34" charset="0"/>
                <a:cs typeface="Arial" panose="020B0604020202020204" pitchFamily="34" charset="0"/>
              </a:rPr>
              <a:t>man </a:t>
            </a:r>
            <a:r>
              <a:rPr lang="de-DE" sz="2800" dirty="0" smtClean="0">
                <a:latin typeface="Arial" panose="020B0604020202020204" pitchFamily="34" charset="0"/>
                <a:cs typeface="Arial" panose="020B0604020202020204" pitchFamily="34" charset="0"/>
              </a:rPr>
              <a:t>dagegen tun? </a:t>
            </a:r>
            <a:endParaRPr lang="de-DE" sz="2800" b="1" dirty="0" smtClean="0">
              <a:latin typeface="Arial" panose="020B0604020202020204" pitchFamily="34" charset="0"/>
              <a:cs typeface="Arial" panose="020B0604020202020204" pitchFamily="34" charset="0"/>
            </a:endParaRPr>
          </a:p>
          <a:p>
            <a:pPr marL="0" indent="0">
              <a:buNone/>
            </a:pPr>
            <a:endParaRPr lang="de-DE" dirty="0"/>
          </a:p>
          <a:p>
            <a:endParaRPr lang="de-DE" dirty="0" smtClean="0"/>
          </a:p>
          <a:p>
            <a:endParaRPr lang="de-DE" dirty="0" smtClean="0"/>
          </a:p>
          <a:p>
            <a:endParaRPr lang="de-DE" dirty="0" smtClean="0"/>
          </a:p>
          <a:p>
            <a:endParaRPr lang="de-DE" dirty="0"/>
          </a:p>
        </p:txBody>
      </p:sp>
    </p:spTree>
    <p:extLst>
      <p:ext uri="{BB962C8B-B14F-4D97-AF65-F5344CB8AC3E}">
        <p14:creationId xmlns:p14="http://schemas.microsoft.com/office/powerpoint/2010/main" val="2496127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ctr"/>
            <a:r>
              <a:rPr lang="de-DE" sz="3200" dirty="0" smtClean="0"/>
              <a:t>Selbstverständlich haben wir das Thema auch im Kommunalwahlkampf aufgegriffen.</a:t>
            </a:r>
            <a:endParaRPr lang="de-DE" sz="32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1367137"/>
            <a:ext cx="3744416" cy="527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639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79512" y="1268760"/>
            <a:ext cx="8784976" cy="5256584"/>
          </a:xfrm>
        </p:spPr>
        <p:txBody>
          <a:bodyPr>
            <a:normAutofit fontScale="92500" lnSpcReduction="10000"/>
          </a:bodyPr>
          <a:lstStyle/>
          <a:p>
            <a:pPr marL="0" indent="0">
              <a:buNone/>
            </a:pPr>
            <a:r>
              <a:rPr lang="de-DE" altLang="de-DE" b="1" dirty="0"/>
              <a:t>In der neuesten Umwelterklärung von Daimler wird mit großem </a:t>
            </a:r>
            <a:r>
              <a:rPr lang="de-DE" altLang="de-DE" b="1" dirty="0" smtClean="0"/>
              <a:t>„Tamtam“ </a:t>
            </a:r>
            <a:r>
              <a:rPr lang="de-DE" altLang="de-DE" b="1" dirty="0"/>
              <a:t>die Eröffnung der ersten Fertigungslinie unter Verwendung von anorganischen Bindern berichtet – sogar mit durchschlagendem Erfolg: </a:t>
            </a:r>
            <a:r>
              <a:rPr lang="de-DE" altLang="de-DE" b="1" dirty="0" smtClean="0"/>
              <a:t>Reduzierung </a:t>
            </a:r>
            <a:r>
              <a:rPr lang="de-DE" altLang="de-DE" b="1" dirty="0"/>
              <a:t>der Schadstoffemission um 96 </a:t>
            </a:r>
            <a:r>
              <a:rPr lang="de-DE" altLang="de-DE" b="1" dirty="0" smtClean="0"/>
              <a:t>% bis </a:t>
            </a:r>
            <a:r>
              <a:rPr lang="de-DE" altLang="de-DE" b="1" dirty="0"/>
              <a:t>99 %!  </a:t>
            </a:r>
            <a:endParaRPr lang="de-DE" altLang="de-DE" b="1" dirty="0" smtClean="0"/>
          </a:p>
          <a:p>
            <a:pPr marL="0" indent="0">
              <a:buNone/>
            </a:pPr>
            <a:endParaRPr lang="de-DE" altLang="de-DE" b="1" dirty="0" smtClean="0"/>
          </a:p>
          <a:p>
            <a:pPr marL="0" indent="0">
              <a:buNone/>
            </a:pPr>
            <a:r>
              <a:rPr lang="de-DE" altLang="de-DE" b="1" dirty="0" smtClean="0"/>
              <a:t>Das ist einerseits ein Erfolg unserer jahrelangen hartnäckigen Arbeit. Gleichzeitig aber  </a:t>
            </a:r>
            <a:r>
              <a:rPr lang="de-DE" altLang="de-DE" b="1" dirty="0"/>
              <a:t>betrifft </a:t>
            </a:r>
            <a:r>
              <a:rPr lang="de-DE" altLang="de-DE" b="1" dirty="0" smtClean="0"/>
              <a:t>das nur einen geringen Teil </a:t>
            </a:r>
            <a:r>
              <a:rPr lang="de-DE" altLang="de-DE" b="1" dirty="0"/>
              <a:t>der Produktion. </a:t>
            </a:r>
            <a:endParaRPr lang="de-DE" altLang="de-DE" b="1" dirty="0" smtClean="0"/>
          </a:p>
          <a:p>
            <a:pPr marL="0" indent="0">
              <a:buNone/>
            </a:pPr>
            <a:r>
              <a:rPr lang="de-DE" altLang="de-DE" b="1" dirty="0" smtClean="0"/>
              <a:t>Die </a:t>
            </a:r>
            <a:r>
              <a:rPr lang="de-DE" altLang="de-DE" b="1" dirty="0"/>
              <a:t>allermeisten Fertigungslinien arbeiten weiterhin </a:t>
            </a:r>
            <a:r>
              <a:rPr lang="de-DE" altLang="de-DE" b="1" dirty="0" smtClean="0"/>
              <a:t>nach der alten Methode. </a:t>
            </a:r>
          </a:p>
          <a:p>
            <a:pPr marL="0" indent="0">
              <a:buNone/>
            </a:pPr>
            <a:endParaRPr lang="de-DE" altLang="de-DE" sz="2400" dirty="0" smtClean="0"/>
          </a:p>
          <a:p>
            <a:pPr marL="0" indent="0" algn="ctr">
              <a:buNone/>
            </a:pPr>
            <a:r>
              <a:rPr lang="de-DE" altLang="de-DE" sz="3200" b="1" dirty="0" smtClean="0">
                <a:solidFill>
                  <a:srgbClr val="FFFF00"/>
                </a:solidFill>
              </a:rPr>
              <a:t>Die </a:t>
            </a:r>
            <a:r>
              <a:rPr lang="de-DE" altLang="de-DE" sz="3200" b="1" dirty="0">
                <a:solidFill>
                  <a:srgbClr val="FFFF00"/>
                </a:solidFill>
              </a:rPr>
              <a:t>vielfältigen </a:t>
            </a:r>
            <a:r>
              <a:rPr lang="de-DE" altLang="de-DE" sz="3200" b="1" dirty="0" smtClean="0">
                <a:solidFill>
                  <a:srgbClr val="FFFF00"/>
                </a:solidFill>
              </a:rPr>
              <a:t>Gesundheitsgefahren </a:t>
            </a:r>
            <a:r>
              <a:rPr lang="de-DE" altLang="de-DE" sz="3200" b="1" dirty="0">
                <a:solidFill>
                  <a:srgbClr val="FFFF00"/>
                </a:solidFill>
              </a:rPr>
              <a:t>sind also keineswegs </a:t>
            </a:r>
            <a:r>
              <a:rPr lang="de-DE" altLang="de-DE" sz="3200" b="1" dirty="0" smtClean="0">
                <a:solidFill>
                  <a:srgbClr val="FFFF00"/>
                </a:solidFill>
              </a:rPr>
              <a:t>gebannt!  </a:t>
            </a:r>
            <a:endParaRPr lang="de-DE" altLang="de-DE" sz="3200" b="1" dirty="0">
              <a:solidFill>
                <a:srgbClr val="FFFF00"/>
              </a:solidFill>
            </a:endParaRPr>
          </a:p>
          <a:p>
            <a:pPr marL="0" indent="0">
              <a:buNone/>
            </a:pPr>
            <a:endParaRPr lang="de-DE" dirty="0"/>
          </a:p>
        </p:txBody>
      </p:sp>
      <p:sp>
        <p:nvSpPr>
          <p:cNvPr id="3" name="Titel 2"/>
          <p:cNvSpPr>
            <a:spLocks noGrp="1"/>
          </p:cNvSpPr>
          <p:nvPr>
            <p:ph type="title"/>
          </p:nvPr>
        </p:nvSpPr>
        <p:spPr>
          <a:xfrm>
            <a:off x="457200" y="152400"/>
            <a:ext cx="8229600" cy="1116360"/>
          </a:xfrm>
        </p:spPr>
        <p:txBody>
          <a:bodyPr>
            <a:normAutofit fontScale="90000"/>
          </a:bodyPr>
          <a:lstStyle/>
          <a:p>
            <a:pPr algn="ctr"/>
            <a:r>
              <a:rPr lang="de-DE" altLang="de-DE" b="1" dirty="0" err="1"/>
              <a:t>Greenwashing</a:t>
            </a:r>
            <a:r>
              <a:rPr lang="de-DE" altLang="de-DE" b="1" dirty="0"/>
              <a:t> statt grundsätzlicher Lösung</a:t>
            </a:r>
            <a:endParaRPr lang="de-DE" b="1" dirty="0"/>
          </a:p>
        </p:txBody>
      </p:sp>
    </p:spTree>
    <p:extLst>
      <p:ext uri="{BB962C8B-B14F-4D97-AF65-F5344CB8AC3E}">
        <p14:creationId xmlns:p14="http://schemas.microsoft.com/office/powerpoint/2010/main" val="3495517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536" y="404664"/>
            <a:ext cx="8229600" cy="2376264"/>
          </a:xfrm>
        </p:spPr>
        <p:txBody>
          <a:bodyPr>
            <a:normAutofit lnSpcReduction="10000"/>
          </a:bodyPr>
          <a:lstStyle/>
          <a:p>
            <a:pPr marL="0" indent="0">
              <a:buNone/>
            </a:pPr>
            <a:r>
              <a:rPr lang="de-DE" altLang="de-DE" sz="2400" dirty="0"/>
              <a:t>Von den etwa </a:t>
            </a:r>
            <a:r>
              <a:rPr lang="de-DE" altLang="de-DE" sz="2400" dirty="0" smtClean="0"/>
              <a:t>20 </a:t>
            </a:r>
            <a:r>
              <a:rPr lang="de-DE" altLang="de-DE" sz="2400" dirty="0"/>
              <a:t>Mettinger Aktivisten sind mindestens </a:t>
            </a:r>
            <a:r>
              <a:rPr lang="de-DE" altLang="de-DE" sz="2400" dirty="0" smtClean="0"/>
              <a:t>vier </a:t>
            </a:r>
            <a:r>
              <a:rPr lang="de-DE" altLang="de-DE" sz="2400" dirty="0"/>
              <a:t>an Krebs erkrankt. </a:t>
            </a:r>
            <a:endParaRPr lang="de-DE" altLang="de-DE" sz="2400" dirty="0" smtClean="0"/>
          </a:p>
          <a:p>
            <a:pPr marL="0" indent="0">
              <a:buNone/>
            </a:pPr>
            <a:r>
              <a:rPr lang="de-DE" altLang="de-DE" sz="2400" dirty="0" smtClean="0"/>
              <a:t>Darunter auch unser </a:t>
            </a:r>
            <a:r>
              <a:rPr lang="de-DE" altLang="de-DE" sz="2400" dirty="0"/>
              <a:t>ehemaliges Vorstandsmitglied Wolf Engel, der 15 Jahre lang in Mettingen gelebt </a:t>
            </a:r>
            <a:r>
              <a:rPr lang="de-DE" altLang="de-DE" sz="2400" dirty="0" smtClean="0"/>
              <a:t>hat. </a:t>
            </a:r>
          </a:p>
          <a:p>
            <a:pPr marL="0" indent="0">
              <a:buNone/>
            </a:pPr>
            <a:r>
              <a:rPr lang="de-DE" altLang="de-DE" sz="2400" dirty="0" smtClean="0"/>
              <a:t>Er war bis </a:t>
            </a:r>
            <a:r>
              <a:rPr lang="de-DE" altLang="de-DE" sz="2400" dirty="0"/>
              <a:t>zuletzt </a:t>
            </a:r>
            <a:r>
              <a:rPr lang="de-DE" altLang="de-DE" sz="2400" dirty="0" smtClean="0"/>
              <a:t> </a:t>
            </a:r>
            <a:r>
              <a:rPr lang="de-DE" altLang="de-DE" sz="2400" dirty="0"/>
              <a:t>im Kampf gegen Gießereiabgase aktiv </a:t>
            </a:r>
            <a:r>
              <a:rPr lang="de-DE" altLang="de-DE" sz="2400" dirty="0" smtClean="0"/>
              <a:t>und erlag leider vor drei </a:t>
            </a:r>
            <a:r>
              <a:rPr lang="de-DE" altLang="de-DE" sz="2400" dirty="0"/>
              <a:t>Jahren seinem </a:t>
            </a:r>
            <a:r>
              <a:rPr lang="de-DE" altLang="de-DE" sz="2400" dirty="0" smtClean="0"/>
              <a:t>Krebsleiden.</a:t>
            </a:r>
            <a:endParaRPr lang="de-DE" dirty="0"/>
          </a:p>
        </p:txBody>
      </p:sp>
      <p:pic>
        <p:nvPicPr>
          <p:cNvPr id="4" name="DSCF0776.AVI">
            <a:hlinkClick r:id="" action="ppaction://media"/>
          </p:cNvPr>
          <p:cNvPicPr>
            <a:picLocks noRot="1" noChangeAspect="1" noChangeArrowheads="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a:xfrm>
            <a:off x="2123727" y="2852936"/>
            <a:ext cx="4967287" cy="3725863"/>
          </a:xfrm>
          <a:prstGeom prst="rect">
            <a:avLst/>
          </a:prstGeom>
          <a:solidFill>
            <a:schemeClr val="bg1"/>
          </a:solidFill>
          <a:ln w="76200">
            <a:solidFill>
              <a:srgbClr val="000000"/>
            </a:solidFill>
          </a:ln>
        </p:spPr>
      </p:pic>
    </p:spTree>
    <p:extLst>
      <p:ext uri="{BB962C8B-B14F-4D97-AF65-F5344CB8AC3E}">
        <p14:creationId xmlns:p14="http://schemas.microsoft.com/office/powerpoint/2010/main" val="2801451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39552" y="260648"/>
            <a:ext cx="8229600" cy="2952328"/>
          </a:xfrm>
        </p:spPr>
        <p:txBody>
          <a:bodyPr>
            <a:noAutofit/>
          </a:bodyPr>
          <a:lstStyle/>
          <a:p>
            <a:pPr marL="0" indent="0">
              <a:buNone/>
            </a:pPr>
            <a:r>
              <a:rPr lang="de-DE" altLang="de-DE" sz="2400" b="1" dirty="0">
                <a:latin typeface="Arial" panose="020B0604020202020204" pitchFamily="34" charset="0"/>
                <a:cs typeface="Arial" panose="020B0604020202020204" pitchFamily="34" charset="0"/>
              </a:rPr>
              <a:t>Unser Mettinger FÜR-Mitglied </a:t>
            </a:r>
            <a:r>
              <a:rPr lang="de-DE" altLang="de-DE" sz="2400" b="1" dirty="0" smtClean="0">
                <a:latin typeface="Arial" panose="020B0604020202020204" pitchFamily="34" charset="0"/>
                <a:cs typeface="Arial" panose="020B0604020202020204" pitchFamily="34" charset="0"/>
              </a:rPr>
              <a:t>Gabi  </a:t>
            </a:r>
            <a:r>
              <a:rPr lang="de-DE" altLang="de-DE" sz="2400" b="1" dirty="0">
                <a:latin typeface="Arial" panose="020B0604020202020204" pitchFamily="34" charset="0"/>
                <a:cs typeface="Arial" panose="020B0604020202020204" pitchFamily="34" charset="0"/>
              </a:rPr>
              <a:t>kennt in ihrem Bekanntenkreis  mindestens </a:t>
            </a:r>
            <a:r>
              <a:rPr lang="de-DE" altLang="de-DE" sz="2400" b="1" dirty="0" smtClean="0">
                <a:latin typeface="Arial" panose="020B0604020202020204" pitchFamily="34" charset="0"/>
                <a:cs typeface="Arial" panose="020B0604020202020204" pitchFamily="34" charset="0"/>
              </a:rPr>
              <a:t>10 Krebsfälle</a:t>
            </a:r>
            <a:r>
              <a:rPr lang="de-DE" altLang="de-DE" sz="2400" b="1" dirty="0">
                <a:latin typeface="Arial" panose="020B0604020202020204" pitchFamily="34" charset="0"/>
                <a:cs typeface="Arial" panose="020B0604020202020204" pitchFamily="34" charset="0"/>
              </a:rPr>
              <a:t>. Sie selbst musste sich mehrfach Krebsoperationen unterziehen und ist aufgrund eines </a:t>
            </a:r>
            <a:r>
              <a:rPr lang="de-DE" altLang="de-DE" sz="2400" b="1" dirty="0" err="1" smtClean="0">
                <a:latin typeface="Arial" panose="020B0604020202020204" pitchFamily="34" charset="0"/>
                <a:cs typeface="Arial" panose="020B0604020202020204" pitchFamily="34" charset="0"/>
              </a:rPr>
              <a:t>Meningioms</a:t>
            </a:r>
            <a:r>
              <a:rPr lang="de-DE" altLang="de-DE" sz="2400" b="1" dirty="0" smtClean="0">
                <a:latin typeface="Arial" panose="020B0604020202020204" pitchFamily="34" charset="0"/>
                <a:cs typeface="Arial" panose="020B0604020202020204" pitchFamily="34" charset="0"/>
              </a:rPr>
              <a:t> </a:t>
            </a:r>
            <a:r>
              <a:rPr lang="de-DE" altLang="de-DE" sz="2400" b="1" dirty="0">
                <a:latin typeface="Arial" panose="020B0604020202020204" pitchFamily="34" charset="0"/>
                <a:cs typeface="Arial" panose="020B0604020202020204" pitchFamily="34" charset="0"/>
              </a:rPr>
              <a:t>erblindet</a:t>
            </a:r>
            <a:r>
              <a:rPr lang="de-DE" altLang="de-DE" sz="2400" b="1" dirty="0" smtClean="0">
                <a:latin typeface="Arial" panose="020B0604020202020204" pitchFamily="34" charset="0"/>
                <a:cs typeface="Arial" panose="020B0604020202020204" pitchFamily="34" charset="0"/>
              </a:rPr>
              <a:t>. </a:t>
            </a:r>
            <a:r>
              <a:rPr lang="de-DE" altLang="de-DE" sz="2400" b="1" dirty="0">
                <a:latin typeface="Arial" panose="020B0604020202020204" pitchFamily="34" charset="0"/>
                <a:cs typeface="Arial" panose="020B0604020202020204" pitchFamily="34" charset="0"/>
              </a:rPr>
              <a:t>Wir sind der </a:t>
            </a:r>
            <a:r>
              <a:rPr lang="de-DE" altLang="de-DE" sz="2400" b="1" dirty="0" smtClean="0">
                <a:latin typeface="Arial" panose="020B0604020202020204" pitchFamily="34" charset="0"/>
                <a:cs typeface="Arial" panose="020B0604020202020204" pitchFamily="34" charset="0"/>
              </a:rPr>
              <a:t>Meinung, dass die </a:t>
            </a:r>
            <a:r>
              <a:rPr lang="de-DE" altLang="de-DE" sz="2400" b="1" dirty="0">
                <a:latin typeface="Arial" panose="020B0604020202020204" pitchFamily="34" charset="0"/>
                <a:cs typeface="Arial" panose="020B0604020202020204" pitchFamily="34" charset="0"/>
              </a:rPr>
              <a:t>Gefahren, die von den </a:t>
            </a:r>
            <a:r>
              <a:rPr lang="de-DE" altLang="de-DE" sz="2400" b="1" dirty="0" smtClean="0">
                <a:latin typeface="Arial" panose="020B0604020202020204" pitchFamily="34" charset="0"/>
                <a:cs typeface="Arial" panose="020B0604020202020204" pitchFamily="34" charset="0"/>
              </a:rPr>
              <a:t>Gießerei-abgasen ausgehen enorm unterschätzt werden. </a:t>
            </a:r>
          </a:p>
        </p:txBody>
      </p:sp>
      <p:pic>
        <p:nvPicPr>
          <p:cNvPr id="1026" name="Picture 2" descr="C:\Users\fh\Documents\FÜR15-3\Veranstaltung\Gab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636911"/>
            <a:ext cx="4752528" cy="383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955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5496" y="1412776"/>
            <a:ext cx="9108504" cy="5328592"/>
          </a:xfrm>
        </p:spPr>
        <p:txBody>
          <a:bodyPr>
            <a:noAutofit/>
          </a:bodyPr>
          <a:lstStyle/>
          <a:p>
            <a:pPr marL="0" indent="0">
              <a:buNone/>
            </a:pPr>
            <a:r>
              <a:rPr lang="de-DE" altLang="de-DE" sz="2800" dirty="0" smtClean="0">
                <a:latin typeface="Arial" panose="020B0604020202020204" pitchFamily="34" charset="0"/>
                <a:cs typeface="Arial" panose="020B0604020202020204" pitchFamily="34" charset="0"/>
              </a:rPr>
              <a:t>Die Gießereiabgase </a:t>
            </a:r>
            <a:r>
              <a:rPr lang="de-DE" altLang="de-DE" sz="2800" dirty="0">
                <a:latin typeface="Arial" panose="020B0604020202020204" pitchFamily="34" charset="0"/>
                <a:cs typeface="Arial" panose="020B0604020202020204" pitchFamily="34" charset="0"/>
              </a:rPr>
              <a:t>sind </a:t>
            </a:r>
            <a:r>
              <a:rPr lang="de-DE" altLang="de-DE" sz="2800" dirty="0" smtClean="0">
                <a:latin typeface="Arial" panose="020B0604020202020204" pitchFamily="34" charset="0"/>
                <a:cs typeface="Arial" panose="020B0604020202020204" pitchFamily="34" charset="0"/>
              </a:rPr>
              <a:t>keineswegs </a:t>
            </a:r>
            <a:r>
              <a:rPr lang="de-DE" altLang="de-DE" sz="2800" dirty="0">
                <a:latin typeface="Arial" panose="020B0604020202020204" pitchFamily="34" charset="0"/>
                <a:cs typeface="Arial" panose="020B0604020202020204" pitchFamily="34" charset="0"/>
              </a:rPr>
              <a:t>die                                  einzigen Schadstoffe, die </a:t>
            </a:r>
            <a:r>
              <a:rPr lang="de-DE" altLang="de-DE" sz="2800" dirty="0" smtClean="0">
                <a:latin typeface="Arial" panose="020B0604020202020204" pitchFamily="34" charset="0"/>
                <a:cs typeface="Arial" panose="020B0604020202020204" pitchFamily="34" charset="0"/>
              </a:rPr>
              <a:t>von der  </a:t>
            </a:r>
            <a:r>
              <a:rPr lang="de-DE" altLang="de-DE" sz="2800" dirty="0">
                <a:latin typeface="Arial" panose="020B0604020202020204" pitchFamily="34" charset="0"/>
                <a:cs typeface="Arial" panose="020B0604020202020204" pitchFamily="34" charset="0"/>
              </a:rPr>
              <a:t>Daimlergießerei </a:t>
            </a:r>
            <a:r>
              <a:rPr lang="de-DE" altLang="de-DE" sz="2800" dirty="0" smtClean="0">
                <a:latin typeface="Arial" panose="020B0604020202020204" pitchFamily="34" charset="0"/>
                <a:cs typeface="Arial" panose="020B0604020202020204" pitchFamily="34" charset="0"/>
              </a:rPr>
              <a:t>ausgehen. </a:t>
            </a:r>
          </a:p>
          <a:p>
            <a:pPr marL="0" indent="0" algn="ctr">
              <a:buNone/>
            </a:pPr>
            <a:r>
              <a:rPr lang="de-DE" altLang="de-DE" sz="2800" b="1" dirty="0" smtClean="0">
                <a:solidFill>
                  <a:srgbClr val="FFFF00"/>
                </a:solidFill>
                <a:latin typeface="Arial" panose="020B0604020202020204" pitchFamily="34" charset="0"/>
                <a:cs typeface="Arial" panose="020B0604020202020204" pitchFamily="34" charset="0"/>
              </a:rPr>
              <a:t>Eine </a:t>
            </a:r>
            <a:r>
              <a:rPr lang="de-DE" altLang="de-DE" sz="2800" b="1" dirty="0">
                <a:solidFill>
                  <a:srgbClr val="FFFF00"/>
                </a:solidFill>
                <a:latin typeface="Arial" panose="020B0604020202020204" pitchFamily="34" charset="0"/>
                <a:cs typeface="Arial" panose="020B0604020202020204" pitchFamily="34" charset="0"/>
              </a:rPr>
              <a:t>zweite </a:t>
            </a:r>
            <a:r>
              <a:rPr lang="de-DE" altLang="de-DE" sz="2800" b="1" dirty="0" smtClean="0">
                <a:solidFill>
                  <a:srgbClr val="FFFF00"/>
                </a:solidFill>
                <a:latin typeface="Arial" panose="020B0604020202020204" pitchFamily="34" charset="0"/>
                <a:cs typeface="Arial" panose="020B0604020202020204" pitchFamily="34" charset="0"/>
              </a:rPr>
              <a:t>Gefahrenquelle ist </a:t>
            </a:r>
            <a:r>
              <a:rPr lang="de-DE" altLang="de-DE" sz="2800" b="1" dirty="0">
                <a:solidFill>
                  <a:srgbClr val="FFFF00"/>
                </a:solidFill>
                <a:latin typeface="Arial" panose="020B0604020202020204" pitchFamily="34" charset="0"/>
                <a:cs typeface="Arial" panose="020B0604020202020204" pitchFamily="34" charset="0"/>
              </a:rPr>
              <a:t>der </a:t>
            </a:r>
            <a:r>
              <a:rPr lang="de-DE" altLang="de-DE" sz="2800" b="1" dirty="0" err="1" smtClean="0">
                <a:solidFill>
                  <a:srgbClr val="FFFF00"/>
                </a:solidFill>
                <a:latin typeface="Arial" panose="020B0604020202020204" pitchFamily="34" charset="0"/>
                <a:cs typeface="Arial" panose="020B0604020202020204" pitchFamily="34" charset="0"/>
              </a:rPr>
              <a:t>Feinststaub</a:t>
            </a:r>
            <a:r>
              <a:rPr lang="de-DE" altLang="de-DE" sz="2800" b="1" dirty="0">
                <a:solidFill>
                  <a:srgbClr val="FFFF00"/>
                </a:solidFill>
                <a:latin typeface="Arial" panose="020B0604020202020204" pitchFamily="34" charset="0"/>
                <a:cs typeface="Arial" panose="020B0604020202020204" pitchFamily="34" charset="0"/>
              </a:rPr>
              <a:t>. </a:t>
            </a:r>
            <a:endParaRPr lang="de-DE" sz="2800" b="1" dirty="0">
              <a:solidFill>
                <a:srgbClr val="FFFF00"/>
              </a:solidFill>
              <a:latin typeface="Arial" panose="020B0604020202020204" pitchFamily="34" charset="0"/>
              <a:cs typeface="Arial" panose="020B0604020202020204" pitchFamily="34" charset="0"/>
            </a:endParaRPr>
          </a:p>
          <a:p>
            <a:pPr marL="0" lvl="0" indent="0">
              <a:buNone/>
            </a:pPr>
            <a:endParaRPr lang="de-DE" sz="2000" dirty="0" smtClean="0"/>
          </a:p>
          <a:p>
            <a:pPr marL="0" lvl="0" indent="0">
              <a:buNone/>
            </a:pPr>
            <a:r>
              <a:rPr lang="de-DE" dirty="0" smtClean="0"/>
              <a:t>Ich möchte zunächst eine Definition von </a:t>
            </a:r>
            <a:r>
              <a:rPr lang="de-DE" dirty="0" err="1" smtClean="0"/>
              <a:t>Feinststaub</a:t>
            </a:r>
            <a:r>
              <a:rPr lang="de-DE" dirty="0" smtClean="0"/>
              <a:t> geben:</a:t>
            </a:r>
          </a:p>
          <a:p>
            <a:pPr marL="0" lvl="0" indent="0">
              <a:buNone/>
            </a:pPr>
            <a:endParaRPr lang="de-DE" dirty="0" smtClean="0"/>
          </a:p>
          <a:p>
            <a:pPr marL="0" indent="0">
              <a:buNone/>
            </a:pPr>
            <a:r>
              <a:rPr lang="de-DE" dirty="0" smtClean="0">
                <a:cs typeface="Arial" pitchFamily="34" charset="0"/>
              </a:rPr>
              <a:t>„Zu den Belastungsfaktoren die immer stärker zunehmen, gehören die </a:t>
            </a:r>
            <a:r>
              <a:rPr lang="de-DE" dirty="0" err="1" smtClean="0">
                <a:cs typeface="Arial" pitchFamily="34" charset="0"/>
              </a:rPr>
              <a:t>Feinststäube</a:t>
            </a:r>
            <a:r>
              <a:rPr lang="de-DE" dirty="0" smtClean="0">
                <a:cs typeface="Arial" pitchFamily="34" charset="0"/>
              </a:rPr>
              <a:t>. Rußpartikel verschiedener Größe entstehen durch unvollständige Verbrennung in Motoren und Kraftwerken, aber auch bei vielen industriellen Prozessen und durch Abrieb im Straßenverkehr. </a:t>
            </a:r>
            <a:endParaRPr lang="de-DE" dirty="0">
              <a:cs typeface="Arial" pitchFamily="34" charset="0"/>
            </a:endParaRPr>
          </a:p>
        </p:txBody>
      </p:sp>
      <p:sp>
        <p:nvSpPr>
          <p:cNvPr id="2" name="Titel 1"/>
          <p:cNvSpPr>
            <a:spLocks noGrp="1"/>
          </p:cNvSpPr>
          <p:nvPr>
            <p:ph type="title"/>
          </p:nvPr>
        </p:nvSpPr>
        <p:spPr/>
        <p:txBody>
          <a:bodyPr/>
          <a:lstStyle/>
          <a:p>
            <a:pPr algn="ctr">
              <a:defRPr/>
            </a:pPr>
            <a:r>
              <a:rPr lang="de-DE" sz="3200" b="1" dirty="0" smtClean="0">
                <a:solidFill>
                  <a:srgbClr val="FFFF00"/>
                </a:solidFill>
                <a:effectLst/>
              </a:rPr>
              <a:t>Flächendeckende </a:t>
            </a:r>
            <a:r>
              <a:rPr lang="de-DE" sz="3200" b="1" dirty="0">
                <a:solidFill>
                  <a:srgbClr val="FFFF00"/>
                </a:solidFill>
                <a:effectLst/>
              </a:rPr>
              <a:t>Gesundheitsgefährdung durch </a:t>
            </a:r>
            <a:r>
              <a:rPr lang="de-DE" sz="3200" b="1" dirty="0" err="1" smtClean="0">
                <a:solidFill>
                  <a:srgbClr val="FFFF00"/>
                </a:solidFill>
                <a:effectLst/>
              </a:rPr>
              <a:t>Feinststäube</a:t>
            </a:r>
            <a:endParaRPr lang="de-DE" sz="3200" b="1" dirty="0">
              <a:solidFill>
                <a:srgbClr val="FFFF00"/>
              </a:solidFill>
            </a:endParaRPr>
          </a:p>
        </p:txBody>
      </p:sp>
    </p:spTree>
    <p:extLst>
      <p:ext uri="{BB962C8B-B14F-4D97-AF65-F5344CB8AC3E}">
        <p14:creationId xmlns:p14="http://schemas.microsoft.com/office/powerpoint/2010/main" val="1064210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88640"/>
            <a:ext cx="8229600" cy="5907360"/>
          </a:xfrm>
        </p:spPr>
        <p:txBody>
          <a:bodyPr>
            <a:normAutofit/>
          </a:bodyPr>
          <a:lstStyle/>
          <a:p>
            <a:pPr marL="0" indent="0">
              <a:buNone/>
            </a:pPr>
            <a:endParaRPr lang="de-DE" dirty="0" smtClean="0">
              <a:cs typeface="Arial" pitchFamily="34" charset="0"/>
            </a:endParaRPr>
          </a:p>
          <a:p>
            <a:pPr marL="0" indent="0">
              <a:buNone/>
            </a:pPr>
            <a:r>
              <a:rPr lang="de-DE" dirty="0" smtClean="0">
                <a:cs typeface="Arial" pitchFamily="34" charset="0"/>
              </a:rPr>
              <a:t>Während </a:t>
            </a:r>
            <a:r>
              <a:rPr lang="de-DE" dirty="0">
                <a:cs typeface="Arial" pitchFamily="34" charset="0"/>
              </a:rPr>
              <a:t>heute Grobpartikel entweder vermieden oder durch Filter weitgehend aus den Abgasen entfernt werden, hat die Luftbelastung durch </a:t>
            </a:r>
            <a:r>
              <a:rPr lang="de-DE" dirty="0" err="1">
                <a:cs typeface="Arial" pitchFamily="34" charset="0"/>
              </a:rPr>
              <a:t>Feinstpartikel</a:t>
            </a:r>
            <a:r>
              <a:rPr lang="de-DE" dirty="0">
                <a:cs typeface="Arial" pitchFamily="34" charset="0"/>
              </a:rPr>
              <a:t> mit einer Größe unter 10 Mikrometern weiter zugenommen</a:t>
            </a:r>
            <a:r>
              <a:rPr lang="de-DE" dirty="0" smtClean="0">
                <a:cs typeface="Arial" pitchFamily="34" charset="0"/>
              </a:rPr>
              <a:t>.</a:t>
            </a:r>
          </a:p>
          <a:p>
            <a:pPr marL="0" indent="0">
              <a:buNone/>
            </a:pPr>
            <a:endParaRPr lang="de-DE" dirty="0">
              <a:cs typeface="Arial" pitchFamily="34" charset="0"/>
            </a:endParaRPr>
          </a:p>
          <a:p>
            <a:pPr marL="0" indent="0">
              <a:buNone/>
            </a:pPr>
            <a:r>
              <a:rPr lang="de-DE" dirty="0" smtClean="0">
                <a:cs typeface="Arial" panose="020B0604020202020204" pitchFamily="34" charset="0"/>
              </a:rPr>
              <a:t>Partikel</a:t>
            </a:r>
            <a:r>
              <a:rPr lang="de-DE" dirty="0">
                <a:cs typeface="Arial" panose="020B0604020202020204" pitchFamily="34" charset="0"/>
              </a:rPr>
              <a:t>, die weniger als 10 Mikrometer </a:t>
            </a:r>
            <a:r>
              <a:rPr lang="de-DE" dirty="0" smtClean="0">
                <a:cs typeface="Arial" panose="020B0604020202020204" pitchFamily="34" charset="0"/>
              </a:rPr>
              <a:t>groß </a:t>
            </a:r>
            <a:r>
              <a:rPr lang="de-DE" dirty="0">
                <a:cs typeface="Arial" panose="020B0604020202020204" pitchFamily="34" charset="0"/>
              </a:rPr>
              <a:t>sind, werden von den Lungenbläschen aufgenommen. Partikel kleiner als ein Mikrometer können über die Lunge direkt in die Blutbahn, in das Zellgewebe und sogar in das Gehirn von Lebewesen vordringen.</a:t>
            </a:r>
          </a:p>
          <a:p>
            <a:pPr>
              <a:defRPr/>
            </a:pPr>
            <a:endParaRPr lang="de-DE" dirty="0"/>
          </a:p>
          <a:p>
            <a:endParaRPr lang="de-DE" dirty="0"/>
          </a:p>
        </p:txBody>
      </p:sp>
    </p:spTree>
    <p:extLst>
      <p:ext uri="{BB962C8B-B14F-4D97-AF65-F5344CB8AC3E}">
        <p14:creationId xmlns:p14="http://schemas.microsoft.com/office/powerpoint/2010/main" val="3653875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rio\Desktop\atemtrakt.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82459"/>
            <a:ext cx="8446600" cy="595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601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332656"/>
            <a:ext cx="8229600" cy="6408712"/>
          </a:xfrm>
        </p:spPr>
        <p:txBody>
          <a:bodyPr>
            <a:normAutofit/>
          </a:bodyPr>
          <a:lstStyle/>
          <a:p>
            <a:pPr indent="0">
              <a:buNone/>
            </a:pPr>
            <a:endParaRPr lang="de-DE" dirty="0" smtClean="0">
              <a:cs typeface="Arial" pitchFamily="34" charset="0"/>
            </a:endParaRPr>
          </a:p>
          <a:p>
            <a:pPr indent="0">
              <a:buNone/>
            </a:pPr>
            <a:r>
              <a:rPr lang="de-DE" dirty="0" smtClean="0">
                <a:cs typeface="Arial" pitchFamily="34" charset="0"/>
              </a:rPr>
              <a:t>„Neben </a:t>
            </a:r>
            <a:r>
              <a:rPr lang="de-DE" dirty="0">
                <a:cs typeface="Arial" pitchFamily="34" charset="0"/>
              </a:rPr>
              <a:t>ihrer Wirkung, Zellgewebe direkt zu schädigen, sind </a:t>
            </a:r>
            <a:r>
              <a:rPr lang="de-DE" dirty="0" err="1">
                <a:cs typeface="Arial" pitchFamily="34" charset="0"/>
              </a:rPr>
              <a:t>Feinststäube</a:t>
            </a:r>
            <a:r>
              <a:rPr lang="de-DE" dirty="0">
                <a:cs typeface="Arial" pitchFamily="34" charset="0"/>
              </a:rPr>
              <a:t> besonders heimtückisch, weil sie Vehikel für Giftstoffe werden können, die sie auf ihren Oberflächen mit sich führen. Ihre Wirkung in Menschen ist komplex. Fachleute schätzen, </a:t>
            </a:r>
            <a:r>
              <a:rPr lang="de-DE" dirty="0" smtClean="0">
                <a:cs typeface="Arial" pitchFamily="34" charset="0"/>
              </a:rPr>
              <a:t>dass </a:t>
            </a:r>
            <a:r>
              <a:rPr lang="de-DE" dirty="0">
                <a:cs typeface="Arial" pitchFamily="34" charset="0"/>
              </a:rPr>
              <a:t>2012 infolge von </a:t>
            </a:r>
            <a:r>
              <a:rPr lang="de-DE" dirty="0" err="1" smtClean="0">
                <a:cs typeface="Arial" pitchFamily="34" charset="0"/>
              </a:rPr>
              <a:t>Feinststäuben</a:t>
            </a:r>
            <a:r>
              <a:rPr lang="de-DE" dirty="0" smtClean="0">
                <a:cs typeface="Arial" pitchFamily="34" charset="0"/>
              </a:rPr>
              <a:t> </a:t>
            </a:r>
            <a:r>
              <a:rPr lang="de-DE" dirty="0">
                <a:cs typeface="Arial" pitchFamily="34" charset="0"/>
              </a:rPr>
              <a:t>weltweit mehr </a:t>
            </a:r>
            <a:r>
              <a:rPr lang="de-DE" dirty="0" smtClean="0">
                <a:cs typeface="Arial" pitchFamily="34" charset="0"/>
              </a:rPr>
              <a:t>als</a:t>
            </a:r>
          </a:p>
          <a:p>
            <a:pPr indent="0">
              <a:buNone/>
            </a:pPr>
            <a:r>
              <a:rPr lang="de-DE" dirty="0" smtClean="0">
                <a:cs typeface="Arial" pitchFamily="34" charset="0"/>
              </a:rPr>
              <a:t>2 </a:t>
            </a:r>
            <a:r>
              <a:rPr lang="de-DE" dirty="0">
                <a:cs typeface="Arial" pitchFamily="34" charset="0"/>
              </a:rPr>
              <a:t>Millionen Menschen starben.“  </a:t>
            </a:r>
            <a:endParaRPr lang="de-DE" dirty="0" smtClean="0">
              <a:cs typeface="Arial" pitchFamily="34" charset="0"/>
            </a:endParaRPr>
          </a:p>
          <a:p>
            <a:pPr indent="0">
              <a:buNone/>
            </a:pPr>
            <a:endParaRPr lang="de-DE" sz="1800" dirty="0" smtClean="0">
              <a:cs typeface="Arial" pitchFamily="34" charset="0"/>
            </a:endParaRPr>
          </a:p>
          <a:p>
            <a:pPr indent="0">
              <a:buNone/>
            </a:pPr>
            <a:r>
              <a:rPr lang="de-DE" sz="1800" dirty="0" smtClean="0">
                <a:cs typeface="Arial" pitchFamily="34" charset="0"/>
              </a:rPr>
              <a:t>Zitat </a:t>
            </a:r>
            <a:r>
              <a:rPr lang="de-DE" sz="1800" dirty="0">
                <a:cs typeface="Arial" pitchFamily="34" charset="0"/>
              </a:rPr>
              <a:t>aus </a:t>
            </a:r>
            <a:r>
              <a:rPr lang="de-DE" sz="1800" dirty="0" smtClean="0">
                <a:cs typeface="Arial" pitchFamily="34" charset="0"/>
              </a:rPr>
              <a:t>dem Buch</a:t>
            </a:r>
          </a:p>
          <a:p>
            <a:pPr marL="0" indent="0">
              <a:buNone/>
            </a:pPr>
            <a:r>
              <a:rPr lang="de-DE" sz="1800" dirty="0" smtClean="0">
                <a:cs typeface="Arial" pitchFamily="34" charset="0"/>
              </a:rPr>
              <a:t>   „Katastrophenalarm!“, von Stefan Engel </a:t>
            </a:r>
          </a:p>
          <a:p>
            <a:pPr marL="0" indent="0">
              <a:buNone/>
            </a:pPr>
            <a:r>
              <a:rPr lang="de-DE" sz="1800" dirty="0">
                <a:cs typeface="Arial" pitchFamily="34" charset="0"/>
              </a:rPr>
              <a:t> </a:t>
            </a:r>
            <a:r>
              <a:rPr lang="de-DE" sz="1800" dirty="0" smtClean="0">
                <a:cs typeface="Arial" pitchFamily="34" charset="0"/>
              </a:rPr>
              <a:t>  Verlag</a:t>
            </a:r>
            <a:br>
              <a:rPr lang="de-DE" sz="1800" dirty="0" smtClean="0">
                <a:cs typeface="Arial" pitchFamily="34" charset="0"/>
              </a:rPr>
            </a:br>
            <a:r>
              <a:rPr lang="de-DE" sz="1800" dirty="0" smtClean="0">
                <a:cs typeface="Arial" pitchFamily="34" charset="0"/>
              </a:rPr>
              <a:t>   Neuer Weg, 2014, S. 173 f.</a:t>
            </a:r>
          </a:p>
          <a:p>
            <a:pPr marL="0" indent="0">
              <a:buNone/>
            </a:pPr>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3284984"/>
            <a:ext cx="2304256" cy="3295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4108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836712"/>
            <a:ext cx="8229600" cy="5619328"/>
          </a:xfrm>
        </p:spPr>
        <p:txBody>
          <a:bodyPr/>
          <a:lstStyle/>
          <a:p>
            <a:pPr marL="0" indent="0">
              <a:buNone/>
            </a:pPr>
            <a:r>
              <a:rPr lang="de-DE" sz="2800" dirty="0"/>
              <a:t>In europäischen Großstädten beträgt die typische </a:t>
            </a:r>
            <a:r>
              <a:rPr lang="de-DE" sz="2800" dirty="0" smtClean="0"/>
              <a:t>Staubkonzentration </a:t>
            </a:r>
            <a:r>
              <a:rPr lang="de-DE" sz="2800" dirty="0"/>
              <a:t>zwischen 10 und 40 Mikrogramm pro Kubikmeter Luft. </a:t>
            </a:r>
            <a:endParaRPr lang="de-DE" sz="2800" dirty="0" smtClean="0"/>
          </a:p>
          <a:p>
            <a:pPr marL="0" indent="0">
              <a:buNone/>
            </a:pPr>
            <a:r>
              <a:rPr lang="de-DE" sz="2800" dirty="0" smtClean="0"/>
              <a:t>Wenn </a:t>
            </a:r>
            <a:r>
              <a:rPr lang="de-DE" sz="2800" dirty="0"/>
              <a:t>verschiedene Bestandteile der Luftverschmutzung ineinander </a:t>
            </a:r>
            <a:r>
              <a:rPr lang="de-DE" sz="2800" dirty="0" smtClean="0"/>
              <a:t>greifen, </a:t>
            </a:r>
            <a:r>
              <a:rPr lang="de-DE" sz="2800" dirty="0"/>
              <a:t>können verheerende Folgen eintreten. </a:t>
            </a:r>
            <a:endParaRPr lang="de-DE" sz="2800" dirty="0" smtClean="0"/>
          </a:p>
          <a:p>
            <a:pPr marL="0" indent="0">
              <a:buNone/>
            </a:pPr>
            <a:r>
              <a:rPr lang="de-DE" sz="2800" dirty="0" smtClean="0"/>
              <a:t>So </a:t>
            </a:r>
            <a:r>
              <a:rPr lang="de-DE" sz="2800" dirty="0"/>
              <a:t>bildet sich bei gewissen Wetterlagen Smog, eine gefährliche Mischung aus Staub, </a:t>
            </a:r>
            <a:r>
              <a:rPr lang="de-DE" sz="2800" dirty="0" smtClean="0"/>
              <a:t>Stickoxiden, </a:t>
            </a:r>
            <a:r>
              <a:rPr lang="de-DE" sz="2800" dirty="0"/>
              <a:t>Schwefeldioxid und Wasserdampf. </a:t>
            </a:r>
            <a:endParaRPr lang="de-DE" sz="2800" dirty="0" smtClean="0"/>
          </a:p>
          <a:p>
            <a:pPr marL="0" indent="0">
              <a:buNone/>
            </a:pPr>
            <a:r>
              <a:rPr lang="de-DE" sz="2800" dirty="0" smtClean="0"/>
              <a:t>Diese </a:t>
            </a:r>
            <a:r>
              <a:rPr lang="de-DE" sz="2800" dirty="0"/>
              <a:t>reagieren miteinander und es entstehen Säuren mit stark lungenschädigender Wirkung.</a:t>
            </a:r>
          </a:p>
          <a:p>
            <a:endParaRPr lang="de-DE" dirty="0"/>
          </a:p>
        </p:txBody>
      </p:sp>
    </p:spTree>
    <p:extLst>
      <p:ext uri="{BB962C8B-B14F-4D97-AF65-F5344CB8AC3E}">
        <p14:creationId xmlns:p14="http://schemas.microsoft.com/office/powerpoint/2010/main" val="3607366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2204864"/>
            <a:ext cx="8229600" cy="4536504"/>
          </a:xfrm>
        </p:spPr>
        <p:txBody>
          <a:bodyPr>
            <a:normAutofit/>
          </a:bodyPr>
          <a:lstStyle/>
          <a:p>
            <a:pPr marL="0" lvl="0" indent="0">
              <a:buNone/>
            </a:pPr>
            <a:r>
              <a:rPr lang="de-DE" dirty="0" smtClean="0"/>
              <a:t>Kapitalistische </a:t>
            </a:r>
            <a:r>
              <a:rPr lang="de-DE" dirty="0"/>
              <a:t>Produktionsverhältnisse zerstören längst systematisch unsere Lebensgrundlagen. </a:t>
            </a:r>
            <a:endParaRPr lang="de-DE" dirty="0" smtClean="0"/>
          </a:p>
          <a:p>
            <a:pPr marL="0" lvl="0" indent="0">
              <a:buNone/>
            </a:pPr>
            <a:r>
              <a:rPr lang="de-DE" dirty="0" smtClean="0"/>
              <a:t>Seit Beginn </a:t>
            </a:r>
            <a:r>
              <a:rPr lang="de-DE" dirty="0"/>
              <a:t>der Weltwirtschaftskrise </a:t>
            </a:r>
            <a:r>
              <a:rPr lang="de-DE" dirty="0" smtClean="0"/>
              <a:t>2008 </a:t>
            </a:r>
            <a:r>
              <a:rPr lang="de-DE" dirty="0"/>
              <a:t>wurde flächendeckend begonnen, Maßnahmen zum Umweltschutz zurückzufahren. </a:t>
            </a:r>
            <a:endParaRPr lang="de-DE" dirty="0" smtClean="0"/>
          </a:p>
          <a:p>
            <a:pPr marL="0" lvl="0" indent="0">
              <a:buNone/>
            </a:pPr>
            <a:endParaRPr lang="de-DE" dirty="0" smtClean="0"/>
          </a:p>
          <a:p>
            <a:pPr marL="0" lvl="0" indent="0">
              <a:buNone/>
            </a:pPr>
            <a:r>
              <a:rPr lang="de-DE" dirty="0" smtClean="0"/>
              <a:t>Auch </a:t>
            </a:r>
            <a:r>
              <a:rPr lang="de-DE" dirty="0"/>
              <a:t>angesichts der Zunahme des </a:t>
            </a:r>
            <a:r>
              <a:rPr lang="de-DE" dirty="0" smtClean="0"/>
              <a:t>PKW-Verkehrs </a:t>
            </a:r>
            <a:r>
              <a:rPr lang="de-DE" dirty="0"/>
              <a:t>gibt es keine </a:t>
            </a:r>
            <a:r>
              <a:rPr lang="de-DE" dirty="0" smtClean="0"/>
              <a:t>Anzeichen dafür, dass </a:t>
            </a:r>
            <a:r>
              <a:rPr lang="de-DE" dirty="0"/>
              <a:t>die </a:t>
            </a:r>
            <a:r>
              <a:rPr lang="de-DE" dirty="0" smtClean="0"/>
              <a:t>deutsche </a:t>
            </a:r>
            <a:r>
              <a:rPr lang="de-DE" dirty="0"/>
              <a:t>Auto-Industrie </a:t>
            </a:r>
            <a:r>
              <a:rPr lang="de-DE" dirty="0" smtClean="0"/>
              <a:t>wirklich Ernst </a:t>
            </a:r>
            <a:r>
              <a:rPr lang="de-DE" dirty="0"/>
              <a:t>machen </a:t>
            </a:r>
            <a:r>
              <a:rPr lang="de-DE" dirty="0" smtClean="0"/>
              <a:t>will, wenigstens </a:t>
            </a:r>
            <a:r>
              <a:rPr lang="de-DE" dirty="0"/>
              <a:t>die Vorgaben der EU zu erfüllen.</a:t>
            </a:r>
          </a:p>
          <a:p>
            <a:endParaRPr lang="de-DE" dirty="0"/>
          </a:p>
        </p:txBody>
      </p:sp>
      <p:sp>
        <p:nvSpPr>
          <p:cNvPr id="3" name="Titel 2"/>
          <p:cNvSpPr>
            <a:spLocks noGrp="1"/>
          </p:cNvSpPr>
          <p:nvPr>
            <p:ph type="title"/>
          </p:nvPr>
        </p:nvSpPr>
        <p:spPr>
          <a:xfrm>
            <a:off x="467544" y="116632"/>
            <a:ext cx="8229600" cy="2016224"/>
          </a:xfrm>
        </p:spPr>
        <p:txBody>
          <a:bodyPr>
            <a:noAutofit/>
          </a:bodyPr>
          <a:lstStyle/>
          <a:p>
            <a:pPr lvl="0" algn="ctr"/>
            <a:r>
              <a:rPr lang="de-DE" sz="3600" b="1" dirty="0"/>
              <a:t>Warum ist </a:t>
            </a:r>
            <a:r>
              <a:rPr lang="de-DE" sz="3600" b="1" dirty="0" smtClean="0"/>
              <a:t>der Kampf </a:t>
            </a:r>
            <a:r>
              <a:rPr lang="de-DE" sz="3600" b="1" dirty="0"/>
              <a:t>gegen Feinstäube </a:t>
            </a:r>
            <a:r>
              <a:rPr lang="de-DE" sz="3600" b="1" dirty="0" smtClean="0"/>
              <a:t> </a:t>
            </a:r>
            <a:r>
              <a:rPr lang="de-DE" sz="3600" b="1" dirty="0"/>
              <a:t>ein Kampf gegen die kapitalistischen </a:t>
            </a:r>
            <a:r>
              <a:rPr lang="de-DE" sz="3600" b="1" dirty="0" smtClean="0"/>
              <a:t>Profitwirtschaft ?   </a:t>
            </a:r>
            <a:r>
              <a:rPr lang="de-DE" sz="3600" dirty="0" smtClean="0"/>
              <a:t>        </a:t>
            </a:r>
            <a:endParaRPr lang="de-DE" sz="3600" dirty="0"/>
          </a:p>
        </p:txBody>
      </p:sp>
    </p:spTree>
    <p:extLst>
      <p:ext uri="{BB962C8B-B14F-4D97-AF65-F5344CB8AC3E}">
        <p14:creationId xmlns:p14="http://schemas.microsoft.com/office/powerpoint/2010/main" val="4220395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pPr algn="ctr"/>
            <a:r>
              <a:rPr lang="de-DE" altLang="de-DE" sz="4400" dirty="0" err="1"/>
              <a:t>Mettingen</a:t>
            </a:r>
            <a:r>
              <a:rPr lang="de-DE" altLang="de-DE" sz="4400" dirty="0"/>
              <a:t> ist eigentlich  ein idyllischer Ort im Neckartal</a:t>
            </a:r>
            <a:endParaRPr lang="de-DE" dirty="0"/>
          </a:p>
        </p:txBody>
      </p:sp>
      <p:pic>
        <p:nvPicPr>
          <p:cNvPr id="4" name="Picture 11" descr="DSCF077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44769" y="1524000"/>
            <a:ext cx="7854462"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71569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1097360"/>
            <a:ext cx="8329642" cy="5760640"/>
          </a:xfrm>
        </p:spPr>
        <p:txBody>
          <a:bodyPr>
            <a:noAutofit/>
          </a:bodyPr>
          <a:lstStyle/>
          <a:p>
            <a:r>
              <a:rPr lang="de-DE" dirty="0"/>
              <a:t>Nach </a:t>
            </a:r>
            <a:r>
              <a:rPr lang="de-DE" dirty="0" smtClean="0"/>
              <a:t>Angaben der </a:t>
            </a:r>
            <a:r>
              <a:rPr lang="de-DE" dirty="0"/>
              <a:t>WHO sterben jährlich 2 Millionen Menschen durch giftige </a:t>
            </a:r>
            <a:r>
              <a:rPr lang="de-DE" dirty="0" err="1"/>
              <a:t>Feinststäube</a:t>
            </a:r>
            <a:r>
              <a:rPr lang="de-DE" dirty="0"/>
              <a:t>. Der von der WHO </a:t>
            </a:r>
            <a:r>
              <a:rPr lang="de-DE" dirty="0" smtClean="0"/>
              <a:t>empfohlene Grenzwert </a:t>
            </a:r>
            <a:r>
              <a:rPr lang="de-DE" dirty="0"/>
              <a:t>des </a:t>
            </a:r>
            <a:r>
              <a:rPr lang="de-DE" dirty="0" smtClean="0"/>
              <a:t>Feinstaubes </a:t>
            </a:r>
            <a:r>
              <a:rPr lang="de-DE" dirty="0"/>
              <a:t>von 20 Mikrogramm pro Kubikmeter Luft wurde bereits 2008 im Weltdurchschnitt mit 71 Mikrogramm um das 3,5fache überschritten. Jeder Zuwachs an </a:t>
            </a:r>
            <a:r>
              <a:rPr lang="de-DE" dirty="0" err="1"/>
              <a:t>Feinststaubbelastung</a:t>
            </a:r>
            <a:r>
              <a:rPr lang="de-DE" dirty="0"/>
              <a:t> um 10 Mikrogramm je Kubikmeter Luft erhöht das Risiko eines Herz-Kreislauf-Todes um 1,6 Prozent.</a:t>
            </a:r>
          </a:p>
          <a:p>
            <a:endParaRPr lang="de-DE" dirty="0" smtClean="0"/>
          </a:p>
          <a:p>
            <a:r>
              <a:rPr lang="de-DE" dirty="0" smtClean="0"/>
              <a:t>Obwohl </a:t>
            </a:r>
            <a:r>
              <a:rPr lang="de-DE" dirty="0"/>
              <a:t>Städte mit Feinstaub stärker belastet </a:t>
            </a:r>
            <a:r>
              <a:rPr lang="de-DE" dirty="0" smtClean="0"/>
              <a:t>sind </a:t>
            </a:r>
            <a:r>
              <a:rPr lang="de-DE" dirty="0"/>
              <a:t>als ländliche </a:t>
            </a:r>
            <a:r>
              <a:rPr lang="de-DE" dirty="0" smtClean="0"/>
              <a:t>Gegenden, </a:t>
            </a:r>
            <a:r>
              <a:rPr lang="de-DE" dirty="0"/>
              <a:t>ist Feinstaub ein flächendeckendes Problem</a:t>
            </a:r>
            <a:r>
              <a:rPr lang="de-DE" dirty="0" smtClean="0"/>
              <a:t>.</a:t>
            </a:r>
            <a:endParaRPr lang="de-DE" dirty="0"/>
          </a:p>
        </p:txBody>
      </p:sp>
      <p:sp>
        <p:nvSpPr>
          <p:cNvPr id="3" name="Titel 2"/>
          <p:cNvSpPr>
            <a:spLocks noGrp="1"/>
          </p:cNvSpPr>
          <p:nvPr>
            <p:ph type="title"/>
          </p:nvPr>
        </p:nvSpPr>
        <p:spPr>
          <a:xfrm>
            <a:off x="457200" y="116632"/>
            <a:ext cx="8229600" cy="864096"/>
          </a:xfrm>
        </p:spPr>
        <p:txBody>
          <a:bodyPr>
            <a:normAutofit/>
          </a:bodyPr>
          <a:lstStyle/>
          <a:p>
            <a:pPr lvl="0" algn="ctr"/>
            <a:r>
              <a:rPr lang="de-DE" b="1" dirty="0">
                <a:effectLst/>
              </a:rPr>
              <a:t>Gefahren durch </a:t>
            </a:r>
            <a:r>
              <a:rPr lang="de-DE" b="1" dirty="0" err="1" smtClean="0">
                <a:effectLst/>
              </a:rPr>
              <a:t>Feinststäube</a:t>
            </a:r>
            <a:endParaRPr lang="de-DE" dirty="0"/>
          </a:p>
        </p:txBody>
      </p:sp>
    </p:spTree>
    <p:extLst>
      <p:ext uri="{BB962C8B-B14F-4D97-AF65-F5344CB8AC3E}">
        <p14:creationId xmlns:p14="http://schemas.microsoft.com/office/powerpoint/2010/main" val="4069640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476672"/>
            <a:ext cx="8229600" cy="6381328"/>
          </a:xfrm>
        </p:spPr>
        <p:txBody>
          <a:bodyPr>
            <a:normAutofit/>
          </a:bodyPr>
          <a:lstStyle/>
          <a:p>
            <a:r>
              <a:rPr lang="de-DE" dirty="0"/>
              <a:t>Stuttgart ist erklärtermaßen „Hauptstadt des Feinstaubs“. Seit vielen Jahren hat Stuttgart die größte bundesweite Feinstaubbelastung, bedingt auch durch Kessel-Lage und häufige Inversionswetterlagen. </a:t>
            </a:r>
            <a:endParaRPr lang="de-DE" dirty="0" smtClean="0"/>
          </a:p>
          <a:p>
            <a:endParaRPr lang="de-DE" dirty="0"/>
          </a:p>
          <a:p>
            <a:pPr marL="0" indent="0">
              <a:buNone/>
            </a:pPr>
            <a:endParaRPr lang="de-DE" dirty="0" smtClean="0"/>
          </a:p>
          <a:p>
            <a:pPr marL="0" indent="0">
              <a:buNone/>
            </a:pPr>
            <a:endParaRPr lang="de-DE" dirty="0"/>
          </a:p>
          <a:p>
            <a:pPr marL="0" indent="0">
              <a:buNone/>
            </a:pPr>
            <a:endParaRPr lang="de-DE" dirty="0"/>
          </a:p>
          <a:p>
            <a:endParaRPr lang="de-DE" dirty="0" smtClean="0"/>
          </a:p>
          <a:p>
            <a:r>
              <a:rPr lang="de-DE" dirty="0" smtClean="0"/>
              <a:t>Die </a:t>
            </a:r>
            <a:r>
              <a:rPr lang="de-DE" dirty="0"/>
              <a:t>Herkunft des Stuttgarter Feinstaubs resultiert zu 80% aus Kraftwerken und Industrie, zu 20% aus dem PKW-Verkehr.</a:t>
            </a:r>
          </a:p>
          <a:p>
            <a:endParaRPr lang="de-DE" dirty="0"/>
          </a:p>
        </p:txBody>
      </p:sp>
      <p:pic>
        <p:nvPicPr>
          <p:cNvPr id="1026" name="Picture 2" descr="C:\Users\Mario\Desktop\Unbenan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348881"/>
            <a:ext cx="3370683" cy="220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98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980728"/>
            <a:ext cx="8856984" cy="5877272"/>
          </a:xfrm>
        </p:spPr>
        <p:txBody>
          <a:bodyPr>
            <a:noAutofit/>
          </a:bodyPr>
          <a:lstStyle/>
          <a:p>
            <a:pPr lvl="0"/>
            <a:r>
              <a:rPr lang="de-DE" dirty="0"/>
              <a:t>Erwiesen ist die Zunahme von Pseudokrupp – vorrangig bei Kindern in stark belasteten Stadtteilen in </a:t>
            </a:r>
            <a:r>
              <a:rPr lang="de-DE" dirty="0" smtClean="0"/>
              <a:t>Stuttgart.</a:t>
            </a:r>
          </a:p>
          <a:p>
            <a:pPr lvl="0"/>
            <a:r>
              <a:rPr lang="de-DE" dirty="0" smtClean="0"/>
              <a:t>Lungenkrebs </a:t>
            </a:r>
            <a:r>
              <a:rPr lang="de-DE" dirty="0"/>
              <a:t>und andere Krebsformen </a:t>
            </a:r>
            <a:r>
              <a:rPr lang="de-DE" dirty="0" smtClean="0"/>
              <a:t>werden </a:t>
            </a:r>
            <a:r>
              <a:rPr lang="de-DE" dirty="0"/>
              <a:t>quantitativ nicht erfasst . Es gibt kein Krebskataster</a:t>
            </a:r>
            <a:r>
              <a:rPr lang="de-DE" dirty="0" smtClean="0"/>
              <a:t>.</a:t>
            </a:r>
          </a:p>
          <a:p>
            <a:pPr marL="0" lvl="0" indent="0">
              <a:buNone/>
            </a:pPr>
            <a:r>
              <a:rPr lang="de-DE" dirty="0" smtClean="0"/>
              <a:t>Sonstige </a:t>
            </a:r>
            <a:r>
              <a:rPr lang="de-DE" dirty="0"/>
              <a:t>massive Schädigungen:</a:t>
            </a:r>
          </a:p>
          <a:p>
            <a:r>
              <a:rPr lang="de-DE" dirty="0"/>
              <a:t>Zentrales Nervensystem (ZNS</a:t>
            </a:r>
            <a:r>
              <a:rPr lang="de-DE" dirty="0" smtClean="0"/>
              <a:t>): </a:t>
            </a:r>
            <a:r>
              <a:rPr lang="de-DE" dirty="0"/>
              <a:t>vermehrte Schlaganfälle, verminderter IQ, Krankheiten des </a:t>
            </a:r>
            <a:r>
              <a:rPr lang="de-DE" dirty="0" smtClean="0"/>
              <a:t>ZNS, Herz-Kreislauf-Erkrankungen</a:t>
            </a:r>
            <a:r>
              <a:rPr lang="de-DE" dirty="0"/>
              <a:t>: Herzerkrankungen, Herzinfarkte</a:t>
            </a:r>
          </a:p>
          <a:p>
            <a:r>
              <a:rPr lang="de-DE" dirty="0"/>
              <a:t>Embryonale Entwicklung: verminderte Spermaqualität Frühgeburten, vermindertes Embryonenwachstum und Geburtsgewicht,  Beeinträchtigung der mentalen und körperlichen </a:t>
            </a:r>
            <a:r>
              <a:rPr lang="de-DE" dirty="0" smtClean="0"/>
              <a:t>Entwicklung  </a:t>
            </a:r>
            <a:r>
              <a:rPr lang="de-DE" dirty="0"/>
              <a:t>(</a:t>
            </a:r>
            <a:r>
              <a:rPr lang="de-DE" dirty="0" smtClean="0"/>
              <a:t>Quelle: „Tod </a:t>
            </a:r>
            <a:r>
              <a:rPr lang="de-DE" dirty="0"/>
              <a:t>aus dem </a:t>
            </a:r>
            <a:r>
              <a:rPr lang="de-DE" dirty="0" smtClean="0"/>
              <a:t>Schlot“, 2013, </a:t>
            </a:r>
            <a:r>
              <a:rPr lang="de-DE" dirty="0"/>
              <a:t>v. Greenpeace</a:t>
            </a:r>
            <a:r>
              <a:rPr lang="de-DE" dirty="0" smtClean="0"/>
              <a:t>). </a:t>
            </a:r>
            <a:endParaRPr lang="de-DE" dirty="0"/>
          </a:p>
          <a:p>
            <a:endParaRPr lang="de-DE" dirty="0"/>
          </a:p>
        </p:txBody>
      </p:sp>
      <p:sp>
        <p:nvSpPr>
          <p:cNvPr id="3" name="Titel 2"/>
          <p:cNvSpPr>
            <a:spLocks noGrp="1"/>
          </p:cNvSpPr>
          <p:nvPr>
            <p:ph type="title"/>
          </p:nvPr>
        </p:nvSpPr>
        <p:spPr>
          <a:xfrm>
            <a:off x="467544" y="15528"/>
            <a:ext cx="8229600" cy="749176"/>
          </a:xfrm>
        </p:spPr>
        <p:txBody>
          <a:bodyPr/>
          <a:lstStyle/>
          <a:p>
            <a:pPr algn="ctr"/>
            <a:r>
              <a:rPr lang="de-DE" b="1" dirty="0">
                <a:effectLst/>
              </a:rPr>
              <a:t>Gesundheitliche Gefahren:</a:t>
            </a:r>
            <a:endParaRPr lang="de-DE" dirty="0"/>
          </a:p>
        </p:txBody>
      </p:sp>
    </p:spTree>
    <p:extLst>
      <p:ext uri="{BB962C8B-B14F-4D97-AF65-F5344CB8AC3E}">
        <p14:creationId xmlns:p14="http://schemas.microsoft.com/office/powerpoint/2010/main" val="175754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60648"/>
            <a:ext cx="7846255" cy="631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204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800" dirty="0" smtClean="0"/>
              <a:t>Von einer erfahrenen Erzieherin, die im Kindergarten </a:t>
            </a:r>
            <a:r>
              <a:rPr lang="de-DE" sz="2800" dirty="0" err="1" smtClean="0"/>
              <a:t>Auenweg</a:t>
            </a:r>
            <a:r>
              <a:rPr lang="de-DE" sz="2800" dirty="0" smtClean="0"/>
              <a:t> direkt neben Daimler arbeitet haben wir erfahren, dass die Kinder dort nicht nur überdurchschnittlich oft an Husten und Pseudokrupp erkranken, sondern auch gegenüber anderen Esslinger Kindergärten in ihrer geistigen und körperlichen Entwicklung auffällig zurückgeblieben sind.</a:t>
            </a:r>
            <a:r>
              <a:rPr lang="de-DE" dirty="0" smtClean="0"/>
              <a:t>   Also genau die Symptome, die als Folge der Feinstaubbelastung beschrieben werden.  </a:t>
            </a:r>
            <a:endParaRPr lang="de-DE" dirty="0"/>
          </a:p>
        </p:txBody>
      </p:sp>
      <p:sp>
        <p:nvSpPr>
          <p:cNvPr id="3" name="Titel 2"/>
          <p:cNvSpPr>
            <a:spLocks noGrp="1"/>
          </p:cNvSpPr>
          <p:nvPr>
            <p:ph type="title"/>
          </p:nvPr>
        </p:nvSpPr>
        <p:spPr/>
        <p:txBody>
          <a:bodyPr>
            <a:normAutofit/>
          </a:bodyPr>
          <a:lstStyle/>
          <a:p>
            <a:pPr algn="ctr"/>
            <a:r>
              <a:rPr lang="de-DE" sz="4800" b="1" dirty="0" smtClean="0">
                <a:solidFill>
                  <a:srgbClr val="FFFF00"/>
                </a:solidFill>
              </a:rPr>
              <a:t>Zufall ?</a:t>
            </a:r>
            <a:endParaRPr lang="de-DE" sz="4800" b="1" dirty="0">
              <a:solidFill>
                <a:srgbClr val="FFFF00"/>
              </a:solidFill>
            </a:endParaRPr>
          </a:p>
        </p:txBody>
      </p:sp>
    </p:spTree>
    <p:extLst>
      <p:ext uri="{BB962C8B-B14F-4D97-AF65-F5344CB8AC3E}">
        <p14:creationId xmlns:p14="http://schemas.microsoft.com/office/powerpoint/2010/main" val="315440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116632"/>
            <a:ext cx="8229600" cy="3384376"/>
          </a:xfrm>
        </p:spPr>
        <p:txBody>
          <a:bodyPr>
            <a:normAutofit/>
          </a:bodyPr>
          <a:lstStyle/>
          <a:p>
            <a:r>
              <a:rPr lang="de-DE" sz="2600" b="1" dirty="0" smtClean="0">
                <a:effectLst/>
                <a:latin typeface="Arial" panose="020B0604020202020204" pitchFamily="34" charset="0"/>
                <a:cs typeface="Arial" panose="020B0604020202020204" pitchFamily="34" charset="0"/>
              </a:rPr>
              <a:t>Die Universität  Stuttgart hat im Auftrag von Greenpeace anhand der Feinstaubemissionen z.B. des Kohlekraftwerks Altbach-</a:t>
            </a:r>
            <a:r>
              <a:rPr lang="de-DE" sz="2600" b="1" dirty="0" err="1" smtClean="0">
                <a:effectLst/>
                <a:latin typeface="Arial" panose="020B0604020202020204" pitchFamily="34" charset="0"/>
                <a:cs typeface="Arial" panose="020B0604020202020204" pitchFamily="34" charset="0"/>
              </a:rPr>
              <a:t>Deizisau</a:t>
            </a:r>
            <a:r>
              <a:rPr lang="de-DE" sz="2600" b="1" dirty="0" smtClean="0">
                <a:effectLst/>
                <a:latin typeface="Arial" panose="020B0604020202020204" pitchFamily="34" charset="0"/>
                <a:cs typeface="Arial" panose="020B0604020202020204" pitchFamily="34" charset="0"/>
              </a:rPr>
              <a:t> </a:t>
            </a:r>
            <a:r>
              <a:rPr lang="de-DE" sz="2600" b="1" dirty="0">
                <a:effectLst/>
                <a:latin typeface="Arial" panose="020B0604020202020204" pitchFamily="34" charset="0"/>
                <a:cs typeface="Arial" panose="020B0604020202020204" pitchFamily="34" charset="0"/>
              </a:rPr>
              <a:t>/ </a:t>
            </a:r>
            <a:r>
              <a:rPr lang="de-DE" sz="2600" b="1" dirty="0" smtClean="0">
                <a:effectLst/>
                <a:latin typeface="Arial" panose="020B0604020202020204" pitchFamily="34" charset="0"/>
                <a:cs typeface="Arial" panose="020B0604020202020204" pitchFamily="34" charset="0"/>
              </a:rPr>
              <a:t>EnBW die verlorenen Arbeitstage bzw. Arbeitsjahre aufgrund von Krankheiten bzw</a:t>
            </a:r>
            <a:r>
              <a:rPr lang="de-DE" sz="2600" b="1" dirty="0">
                <a:effectLst/>
                <a:latin typeface="Arial" panose="020B0604020202020204" pitchFamily="34" charset="0"/>
                <a:cs typeface="Arial" panose="020B0604020202020204" pitchFamily="34" charset="0"/>
              </a:rPr>
              <a:t>. </a:t>
            </a:r>
            <a:r>
              <a:rPr lang="de-DE" sz="2600" b="1" dirty="0" smtClean="0">
                <a:effectLst/>
                <a:latin typeface="Arial" panose="020B0604020202020204" pitchFamily="34" charset="0"/>
                <a:cs typeface="Arial" panose="020B0604020202020204" pitchFamily="34" charset="0"/>
              </a:rPr>
              <a:t>Todesfällen berechnet.</a:t>
            </a:r>
            <a:br>
              <a:rPr lang="de-DE" sz="2600" b="1" dirty="0" smtClean="0">
                <a:effectLst/>
                <a:latin typeface="Arial" panose="020B0604020202020204" pitchFamily="34" charset="0"/>
                <a:cs typeface="Arial" panose="020B0604020202020204" pitchFamily="34" charset="0"/>
              </a:rPr>
            </a:br>
            <a:r>
              <a:rPr lang="de-DE" sz="2600" b="1" dirty="0">
                <a:effectLst/>
                <a:latin typeface="Arial" panose="020B0604020202020204" pitchFamily="34" charset="0"/>
                <a:cs typeface="Arial" panose="020B0604020202020204" pitchFamily="34" charset="0"/>
              </a:rPr>
              <a:t/>
            </a:r>
            <a:br>
              <a:rPr lang="de-DE" sz="2600" b="1" dirty="0">
                <a:effectLst/>
                <a:latin typeface="Arial" panose="020B0604020202020204" pitchFamily="34" charset="0"/>
                <a:cs typeface="Arial" panose="020B0604020202020204" pitchFamily="34" charset="0"/>
              </a:rPr>
            </a:br>
            <a:r>
              <a:rPr lang="de-DE" sz="2600" b="1" dirty="0">
                <a:effectLst/>
                <a:latin typeface="Arial" panose="020B0604020202020204" pitchFamily="34" charset="0"/>
                <a:cs typeface="Arial" panose="020B0604020202020204" pitchFamily="34" charset="0"/>
              </a:rPr>
              <a:t>   2013: Verlorene Arbeitstage  6.963</a:t>
            </a:r>
            <a:br>
              <a:rPr lang="de-DE" sz="2600" b="1" dirty="0">
                <a:effectLst/>
                <a:latin typeface="Arial" panose="020B0604020202020204" pitchFamily="34" charset="0"/>
                <a:cs typeface="Arial" panose="020B0604020202020204" pitchFamily="34" charset="0"/>
              </a:rPr>
            </a:br>
            <a:r>
              <a:rPr lang="de-DE" sz="2600" b="1" dirty="0">
                <a:effectLst/>
                <a:latin typeface="Arial" panose="020B0604020202020204" pitchFamily="34" charset="0"/>
                <a:cs typeface="Arial" panose="020B0604020202020204" pitchFamily="34" charset="0"/>
              </a:rPr>
              <a:t>   2013: Verlorene Arbeitsjahre  </a:t>
            </a:r>
            <a:r>
              <a:rPr lang="de-DE" sz="2600" b="1" dirty="0" smtClean="0">
                <a:effectLst/>
                <a:latin typeface="Arial" panose="020B0604020202020204" pitchFamily="34" charset="0"/>
                <a:cs typeface="Arial" panose="020B0604020202020204" pitchFamily="34" charset="0"/>
              </a:rPr>
              <a:t>  330</a:t>
            </a:r>
            <a:endParaRPr lang="de-DE" sz="2600" b="1" dirty="0">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573016"/>
            <a:ext cx="4990111" cy="309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674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1124744"/>
            <a:ext cx="8229600" cy="5544616"/>
          </a:xfrm>
        </p:spPr>
        <p:txBody>
          <a:bodyPr>
            <a:normAutofit/>
          </a:bodyPr>
          <a:lstStyle/>
          <a:p>
            <a:r>
              <a:rPr lang="de-DE" dirty="0"/>
              <a:t>Stuttgart hat mitten in der Stadt zwei </a:t>
            </a:r>
            <a:r>
              <a:rPr lang="de-DE" dirty="0" smtClean="0"/>
              <a:t>Kohlekraftwerke: </a:t>
            </a:r>
            <a:r>
              <a:rPr lang="de-DE" dirty="0" err="1"/>
              <a:t>Gaisburg</a:t>
            </a:r>
            <a:r>
              <a:rPr lang="de-DE" dirty="0"/>
              <a:t> und </a:t>
            </a:r>
            <a:r>
              <a:rPr lang="de-DE" dirty="0" smtClean="0"/>
              <a:t>Stuttgart-Münster</a:t>
            </a:r>
            <a:r>
              <a:rPr lang="de-DE" dirty="0"/>
              <a:t>.</a:t>
            </a:r>
          </a:p>
          <a:p>
            <a:r>
              <a:rPr lang="de-DE" dirty="0" smtClean="0"/>
              <a:t>Dort </a:t>
            </a:r>
            <a:r>
              <a:rPr lang="de-DE" dirty="0"/>
              <a:t>wird Gewerbemüll aus ganz Baden-Württemberg und Hausmüll aus den Landkreisen Stuttgart, Reutlingen, Tübingen, </a:t>
            </a:r>
            <a:r>
              <a:rPr lang="de-DE" dirty="0" err="1"/>
              <a:t>Zollern</a:t>
            </a:r>
            <a:r>
              <a:rPr lang="de-DE" dirty="0"/>
              <a:t>-Alb-Kreis, Bodenseekreis, Rems-Murr-Kreis, Esslingen verbrannt.</a:t>
            </a:r>
          </a:p>
          <a:p>
            <a:r>
              <a:rPr lang="de-DE" dirty="0"/>
              <a:t>Die </a:t>
            </a:r>
            <a:r>
              <a:rPr lang="de-DE" dirty="0" smtClean="0"/>
              <a:t>Jahresmenge </a:t>
            </a:r>
            <a:r>
              <a:rPr lang="de-DE" dirty="0"/>
              <a:t>lag </a:t>
            </a:r>
            <a:r>
              <a:rPr lang="de-DE" dirty="0" smtClean="0"/>
              <a:t>nach Angaben der Stuttgarter Zeitung vom 27.5.2004 bereits bei 420.000 Tonnen.</a:t>
            </a:r>
            <a:endParaRPr lang="de-DE" dirty="0"/>
          </a:p>
          <a:p>
            <a:r>
              <a:rPr lang="de-DE" dirty="0" smtClean="0"/>
              <a:t>Dabei </a:t>
            </a:r>
            <a:r>
              <a:rPr lang="de-DE" dirty="0"/>
              <a:t>werden hochgiftige Substanzen wie Furane</a:t>
            </a:r>
            <a:r>
              <a:rPr lang="de-DE" dirty="0" smtClean="0"/>
              <a:t>, Dioxine</a:t>
            </a:r>
            <a:r>
              <a:rPr lang="de-DE" dirty="0"/>
              <a:t>, etc. an </a:t>
            </a:r>
            <a:r>
              <a:rPr lang="de-DE" dirty="0" err="1"/>
              <a:t>Feinststäube</a:t>
            </a:r>
            <a:r>
              <a:rPr lang="de-DE" dirty="0"/>
              <a:t> angelagert und durch hohe Schlote weiträumig (deutlich über Stuttgart hinaus) verbreitet.</a:t>
            </a:r>
          </a:p>
          <a:p>
            <a:endParaRPr lang="de-DE" dirty="0"/>
          </a:p>
        </p:txBody>
      </p:sp>
      <p:sp>
        <p:nvSpPr>
          <p:cNvPr id="3" name="Titel 2"/>
          <p:cNvSpPr>
            <a:spLocks noGrp="1"/>
          </p:cNvSpPr>
          <p:nvPr>
            <p:ph type="title"/>
          </p:nvPr>
        </p:nvSpPr>
        <p:spPr>
          <a:xfrm>
            <a:off x="457200" y="152400"/>
            <a:ext cx="8229600" cy="828328"/>
          </a:xfrm>
        </p:spPr>
        <p:txBody>
          <a:bodyPr>
            <a:normAutofit/>
          </a:bodyPr>
          <a:lstStyle/>
          <a:p>
            <a:pPr algn="ctr"/>
            <a:r>
              <a:rPr lang="de-DE" b="1" dirty="0">
                <a:effectLst/>
              </a:rPr>
              <a:t>Besonderheiten im </a:t>
            </a:r>
            <a:r>
              <a:rPr lang="de-DE" b="1" dirty="0" smtClean="0">
                <a:effectLst/>
              </a:rPr>
              <a:t>Neckartal</a:t>
            </a:r>
            <a:endParaRPr lang="de-DE" dirty="0"/>
          </a:p>
        </p:txBody>
      </p:sp>
    </p:spTree>
    <p:extLst>
      <p:ext uri="{BB962C8B-B14F-4D97-AF65-F5344CB8AC3E}">
        <p14:creationId xmlns:p14="http://schemas.microsoft.com/office/powerpoint/2010/main" val="1555486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r>
              <a:rPr lang="de-DE" sz="2800" dirty="0" smtClean="0"/>
              <a:t>Zu all diesen gesundheitsgefährdenden Schadstoffen kommen jetzt noch die Feinstäube </a:t>
            </a:r>
            <a:r>
              <a:rPr lang="de-DE" sz="2800" dirty="0"/>
              <a:t>aus der </a:t>
            </a:r>
            <a:r>
              <a:rPr lang="de-DE" sz="2800" dirty="0" err="1"/>
              <a:t>Mettinger</a:t>
            </a:r>
            <a:r>
              <a:rPr lang="de-DE" sz="2800" dirty="0"/>
              <a:t> </a:t>
            </a:r>
            <a:r>
              <a:rPr lang="de-DE" sz="2800" dirty="0" smtClean="0"/>
              <a:t>Gießerei.</a:t>
            </a:r>
          </a:p>
          <a:p>
            <a:endParaRPr lang="de-DE" sz="2800" dirty="0"/>
          </a:p>
          <a:p>
            <a:r>
              <a:rPr lang="de-DE" sz="3200" dirty="0"/>
              <a:t>Nach eigenen Angaben emittiert Daimler in seinen Werken Untertürkheim </a:t>
            </a:r>
            <a:r>
              <a:rPr lang="de-DE" sz="3200" dirty="0" err="1" smtClean="0"/>
              <a:t>Hedelfingen</a:t>
            </a:r>
            <a:r>
              <a:rPr lang="de-DE" sz="3200" dirty="0" smtClean="0"/>
              <a:t> und </a:t>
            </a:r>
            <a:r>
              <a:rPr lang="de-DE" sz="3200" dirty="0"/>
              <a:t>Mettingen </a:t>
            </a:r>
            <a:r>
              <a:rPr lang="de-DE" sz="3200" dirty="0" smtClean="0"/>
              <a:t>durchschnittlich fast </a:t>
            </a:r>
            <a:br>
              <a:rPr lang="de-DE" sz="3200" dirty="0" smtClean="0"/>
            </a:br>
            <a:r>
              <a:rPr lang="de-DE" sz="3200" dirty="0" smtClean="0">
                <a:solidFill>
                  <a:srgbClr val="FFFF00"/>
                </a:solidFill>
              </a:rPr>
              <a:t>30 Tonnen (!!) </a:t>
            </a:r>
            <a:r>
              <a:rPr lang="de-DE" sz="3200" dirty="0" smtClean="0"/>
              <a:t>Staub und Feinstaub </a:t>
            </a:r>
            <a:r>
              <a:rPr lang="de-DE" sz="3200" dirty="0"/>
              <a:t>pro Jahr.</a:t>
            </a:r>
          </a:p>
          <a:p>
            <a:endParaRPr lang="de-DE" dirty="0"/>
          </a:p>
        </p:txBody>
      </p:sp>
      <p:sp>
        <p:nvSpPr>
          <p:cNvPr id="3" name="Titel 2"/>
          <p:cNvSpPr>
            <a:spLocks noGrp="1"/>
          </p:cNvSpPr>
          <p:nvPr>
            <p:ph type="title"/>
          </p:nvPr>
        </p:nvSpPr>
        <p:spPr>
          <a:xfrm>
            <a:off x="457200" y="152400"/>
            <a:ext cx="8229600" cy="972344"/>
          </a:xfrm>
        </p:spPr>
        <p:txBody>
          <a:bodyPr/>
          <a:lstStyle/>
          <a:p>
            <a:r>
              <a:rPr lang="de-DE" b="1" dirty="0">
                <a:effectLst/>
              </a:rPr>
              <a:t>Feinstaubemission von Daimler</a:t>
            </a:r>
            <a:endParaRPr lang="de-DE" dirty="0"/>
          </a:p>
        </p:txBody>
      </p:sp>
    </p:spTree>
    <p:extLst>
      <p:ext uri="{BB962C8B-B14F-4D97-AF65-F5344CB8AC3E}">
        <p14:creationId xmlns:p14="http://schemas.microsoft.com/office/powerpoint/2010/main" val="1368658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536" y="332656"/>
            <a:ext cx="8229600" cy="4572000"/>
          </a:xfrm>
        </p:spPr>
        <p:txBody>
          <a:bodyPr/>
          <a:lstStyle/>
          <a:p>
            <a:pPr marL="0" indent="0">
              <a:buNone/>
            </a:pPr>
            <a:r>
              <a:rPr lang="de-DE" sz="2200" b="1" dirty="0" smtClean="0"/>
              <a:t>Hier die Angabe aus der </a:t>
            </a:r>
            <a:r>
              <a:rPr lang="de-DE" sz="2000" b="1" dirty="0" smtClean="0"/>
              <a:t>Umwelterklärung </a:t>
            </a:r>
            <a:r>
              <a:rPr lang="de-DE" sz="2000" b="1" dirty="0"/>
              <a:t>2015</a:t>
            </a:r>
            <a:r>
              <a:rPr lang="de-DE" sz="2000" dirty="0"/>
              <a:t> </a:t>
            </a:r>
            <a:r>
              <a:rPr lang="de-DE" sz="2000" dirty="0" smtClean="0"/>
              <a:t>der </a:t>
            </a:r>
            <a:r>
              <a:rPr lang="de-DE" sz="2000" b="1" dirty="0" smtClean="0"/>
              <a:t>Daimler AG der Gesamtstaubausstoß scheint zurückzugehen, aber der Anteil der </a:t>
            </a:r>
            <a:r>
              <a:rPr lang="de-DE" sz="2000" b="1" dirty="0" err="1" smtClean="0"/>
              <a:t>Feinststäube</a:t>
            </a:r>
            <a:r>
              <a:rPr lang="de-DE" sz="2000" b="1" dirty="0" smtClean="0"/>
              <a:t> wird nicht ausgewiesen. Deshalb sind auch 26 Tonnen dieser extrem leichten </a:t>
            </a:r>
            <a:r>
              <a:rPr lang="de-DE" sz="2000" b="1" dirty="0"/>
              <a:t>Stäube pro Jahr </a:t>
            </a:r>
            <a:r>
              <a:rPr lang="de-DE" sz="2000" b="1" dirty="0" smtClean="0"/>
              <a:t>viel zu viel. </a:t>
            </a:r>
            <a:endParaRPr lang="de-DE" sz="2200" dirty="0" smtClean="0"/>
          </a:p>
          <a:p>
            <a:pPr marL="0" indent="0">
              <a:buNone/>
            </a:pPr>
            <a:endParaRPr lang="de-DE" sz="2200" dirty="0"/>
          </a:p>
          <a:p>
            <a:pPr marL="0" indent="0">
              <a:buNone/>
            </a:pPr>
            <a:endParaRPr lang="de-DE" dirty="0"/>
          </a:p>
          <a:p>
            <a:pPr marL="0" indent="0">
              <a:buNone/>
            </a:pPr>
            <a:endParaRPr lang="de-DE" dirty="0"/>
          </a:p>
        </p:txBody>
      </p:sp>
      <p:pic>
        <p:nvPicPr>
          <p:cNvPr id="4" name="Grafik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252" y="1920776"/>
            <a:ext cx="8352928" cy="4608512"/>
          </a:xfrm>
          <a:prstGeom prst="rect">
            <a:avLst/>
          </a:prstGeom>
          <a:noFill/>
          <a:ln>
            <a:noFill/>
          </a:ln>
        </p:spPr>
      </p:pic>
      <p:sp>
        <p:nvSpPr>
          <p:cNvPr id="7" name="Pfeil nach unten 6"/>
          <p:cNvSpPr/>
          <p:nvPr/>
        </p:nvSpPr>
        <p:spPr>
          <a:xfrm>
            <a:off x="8199808" y="2132856"/>
            <a:ext cx="43204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77053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536" y="404664"/>
            <a:ext cx="8568952" cy="2016224"/>
          </a:xfrm>
        </p:spPr>
        <p:txBody>
          <a:bodyPr>
            <a:normAutofit/>
          </a:bodyPr>
          <a:lstStyle/>
          <a:p>
            <a:pPr marL="0" indent="0">
              <a:buNone/>
            </a:pPr>
            <a:r>
              <a:rPr lang="de-DE" sz="2000" b="1" dirty="0" smtClean="0"/>
              <a:t>Hier die Staubniederschlagswerte aus der Umwelterklärung . Mettingen (lila) bekam in den meisten Jahren doppelt soviel ab wie Untertürkheim und </a:t>
            </a:r>
            <a:r>
              <a:rPr lang="de-DE" sz="2000" b="1" dirty="0" err="1" smtClean="0"/>
              <a:t>Hedelfingen</a:t>
            </a:r>
            <a:r>
              <a:rPr lang="de-DE" sz="2000" b="1" dirty="0" smtClean="0"/>
              <a:t>. </a:t>
            </a:r>
          </a:p>
          <a:p>
            <a:pPr marL="0" indent="0">
              <a:buNone/>
            </a:pPr>
            <a:r>
              <a:rPr lang="de-DE" sz="2000" b="1" dirty="0" smtClean="0"/>
              <a:t>Der Rückgang in den letzten beiden Jahren ist sicher auch ein Erfolg der Umweltbewegung aber es ist äußerst fraglich ob auch der Feinstaubanteil zurückging.</a:t>
            </a:r>
            <a:endParaRPr lang="de-DE" sz="2000" b="1" dirty="0"/>
          </a:p>
        </p:txBody>
      </p:sp>
      <p:pic>
        <p:nvPicPr>
          <p:cNvPr id="4" name="Grafik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420888"/>
            <a:ext cx="7632848" cy="4032448"/>
          </a:xfrm>
          <a:prstGeom prst="rect">
            <a:avLst/>
          </a:prstGeom>
          <a:noFill/>
          <a:ln>
            <a:noFill/>
          </a:ln>
        </p:spPr>
      </p:pic>
      <p:sp>
        <p:nvSpPr>
          <p:cNvPr id="7" name="Pfeil nach links 6"/>
          <p:cNvSpPr/>
          <p:nvPr/>
        </p:nvSpPr>
        <p:spPr>
          <a:xfrm>
            <a:off x="7812360" y="4975308"/>
            <a:ext cx="504056"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unten 7"/>
          <p:cNvSpPr/>
          <p:nvPr/>
        </p:nvSpPr>
        <p:spPr>
          <a:xfrm>
            <a:off x="5042520" y="2924944"/>
            <a:ext cx="360040" cy="410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37620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pPr algn="ctr"/>
            <a:r>
              <a:rPr lang="de-DE" altLang="de-DE" sz="4400" dirty="0"/>
              <a:t>Von alters her prägen die Weinberge das Ortsbild</a:t>
            </a:r>
            <a:endParaRPr lang="de-DE" dirty="0"/>
          </a:p>
        </p:txBody>
      </p:sp>
      <p:pic>
        <p:nvPicPr>
          <p:cNvPr id="4" name="Picture 5" descr="DSCF077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87624" y="1340768"/>
            <a:ext cx="6935808" cy="52029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62685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536" y="332656"/>
            <a:ext cx="8229600" cy="4572000"/>
          </a:xfrm>
        </p:spPr>
        <p:txBody>
          <a:bodyPr/>
          <a:lstStyle/>
          <a:p>
            <a:pPr marL="0" indent="0">
              <a:buNone/>
            </a:pPr>
            <a:r>
              <a:rPr lang="de-DE" sz="2400" b="1" dirty="0" smtClean="0"/>
              <a:t>Ein weiterer Blick auf die Umwelterklärung </a:t>
            </a:r>
            <a:r>
              <a:rPr lang="de-DE" sz="2400" b="1" dirty="0"/>
              <a:t>2015 </a:t>
            </a:r>
            <a:r>
              <a:rPr lang="de-DE" sz="2400" b="1" dirty="0" smtClean="0"/>
              <a:t>der Daimler AG zeigt einen konstant hohen Ausstoß von CO2 und Stickoxiden . </a:t>
            </a:r>
          </a:p>
          <a:p>
            <a:pPr marL="0" indent="0" algn="ctr">
              <a:buNone/>
            </a:pPr>
            <a:r>
              <a:rPr lang="de-DE" sz="2400" b="1" dirty="0" smtClean="0">
                <a:solidFill>
                  <a:srgbClr val="FFFF00"/>
                </a:solidFill>
              </a:rPr>
              <a:t>Allein Im </a:t>
            </a:r>
            <a:r>
              <a:rPr lang="de-DE" sz="2400" b="1" dirty="0">
                <a:solidFill>
                  <a:srgbClr val="FFFF00"/>
                </a:solidFill>
              </a:rPr>
              <a:t>J</a:t>
            </a:r>
            <a:r>
              <a:rPr lang="de-DE" sz="2400" b="1" dirty="0" smtClean="0">
                <a:solidFill>
                  <a:srgbClr val="FFFF00"/>
                </a:solidFill>
              </a:rPr>
              <a:t>ahr 2014 235 Tonnen!! </a:t>
            </a:r>
            <a:endParaRPr lang="de-DE" sz="2400" b="1" dirty="0">
              <a:solidFill>
                <a:srgbClr val="FFFF00"/>
              </a:solidFill>
            </a:endParaRPr>
          </a:p>
          <a:p>
            <a:pPr marL="0" indent="0">
              <a:buNone/>
            </a:pPr>
            <a:endParaRPr lang="de-DE" dirty="0"/>
          </a:p>
        </p:txBody>
      </p:sp>
      <p:pic>
        <p:nvPicPr>
          <p:cNvPr id="4" name="Grafik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252" y="1920776"/>
            <a:ext cx="8352928" cy="4608512"/>
          </a:xfrm>
          <a:prstGeom prst="rect">
            <a:avLst/>
          </a:prstGeom>
          <a:noFill/>
          <a:ln>
            <a:noFill/>
          </a:ln>
        </p:spPr>
      </p:pic>
      <p:sp>
        <p:nvSpPr>
          <p:cNvPr id="6" name="Pfeil nach unten 5"/>
          <p:cNvSpPr/>
          <p:nvPr/>
        </p:nvSpPr>
        <p:spPr>
          <a:xfrm>
            <a:off x="8220548" y="3429000"/>
            <a:ext cx="4846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p:cNvSpPr/>
          <p:nvPr/>
        </p:nvSpPr>
        <p:spPr>
          <a:xfrm>
            <a:off x="8246840" y="2132856"/>
            <a:ext cx="43204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0714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528" y="908720"/>
            <a:ext cx="8640960" cy="5949280"/>
          </a:xfrm>
        </p:spPr>
        <p:txBody>
          <a:bodyPr>
            <a:normAutofit fontScale="25000" lnSpcReduction="20000"/>
          </a:bodyPr>
          <a:lstStyle/>
          <a:p>
            <a:endParaRPr lang="de-DE" dirty="0"/>
          </a:p>
          <a:p>
            <a:r>
              <a:rPr lang="de-DE" sz="10400" dirty="0" smtClean="0">
                <a:latin typeface="Arial" panose="020B0604020202020204" pitchFamily="34" charset="0"/>
                <a:cs typeface="Arial" panose="020B0604020202020204" pitchFamily="34" charset="0"/>
              </a:rPr>
              <a:t>Stickoxide tragen maßgeblich </a:t>
            </a:r>
            <a:r>
              <a:rPr lang="de-DE" sz="10400" dirty="0">
                <a:latin typeface="Arial" panose="020B0604020202020204" pitchFamily="34" charset="0"/>
                <a:cs typeface="Arial" panose="020B0604020202020204" pitchFamily="34" charset="0"/>
              </a:rPr>
              <a:t>zum Abbau von Ozon in der Stratosphäre </a:t>
            </a:r>
            <a:r>
              <a:rPr lang="de-DE" sz="10400" dirty="0" smtClean="0">
                <a:latin typeface="Arial" panose="020B0604020202020204" pitchFamily="34" charset="0"/>
                <a:cs typeface="Arial" panose="020B0604020202020204" pitchFamily="34" charset="0"/>
              </a:rPr>
              <a:t>bei, </a:t>
            </a:r>
            <a:r>
              <a:rPr lang="de-DE" sz="10400" dirty="0">
                <a:latin typeface="Arial" panose="020B0604020202020204" pitchFamily="34" charset="0"/>
                <a:cs typeface="Arial" panose="020B0604020202020204" pitchFamily="34" charset="0"/>
              </a:rPr>
              <a:t>spielen als </a:t>
            </a:r>
            <a:r>
              <a:rPr lang="de-DE" sz="10400" dirty="0" smtClean="0">
                <a:latin typeface="Arial" panose="020B0604020202020204" pitchFamily="34" charset="0"/>
                <a:cs typeface="Arial" panose="020B0604020202020204" pitchFamily="34" charset="0"/>
              </a:rPr>
              <a:t>klimawirksame </a:t>
            </a:r>
            <a:r>
              <a:rPr lang="de-DE" sz="10400" dirty="0">
                <a:latin typeface="Arial" panose="020B0604020202020204" pitchFamily="34" charset="0"/>
                <a:cs typeface="Arial" panose="020B0604020202020204" pitchFamily="34" charset="0"/>
              </a:rPr>
              <a:t>Gase eine Rolle bei der globalen </a:t>
            </a:r>
            <a:r>
              <a:rPr lang="de-DE" sz="10400" dirty="0" smtClean="0">
                <a:latin typeface="Arial" panose="020B0604020202020204" pitchFamily="34" charset="0"/>
                <a:cs typeface="Arial" panose="020B0604020202020204" pitchFamily="34" charset="0"/>
              </a:rPr>
              <a:t>Erwärmung, </a:t>
            </a:r>
            <a:r>
              <a:rPr lang="de-DE" sz="10400" dirty="0">
                <a:latin typeface="Arial" panose="020B0604020202020204" pitchFamily="34" charset="0"/>
                <a:cs typeface="Arial" panose="020B0604020202020204" pitchFamily="34" charset="0"/>
              </a:rPr>
              <a:t>sind </a:t>
            </a:r>
            <a:r>
              <a:rPr lang="de-DE" sz="10400" dirty="0" smtClean="0">
                <a:latin typeface="Arial" panose="020B0604020202020204" pitchFamily="34" charset="0"/>
                <a:cs typeface="Arial" panose="020B0604020202020204" pitchFamily="34" charset="0"/>
              </a:rPr>
              <a:t>Verursacher </a:t>
            </a:r>
            <a:r>
              <a:rPr lang="de-DE" sz="10400" dirty="0">
                <a:latin typeface="Arial" panose="020B0604020202020204" pitchFamily="34" charset="0"/>
                <a:cs typeface="Arial" panose="020B0604020202020204" pitchFamily="34" charset="0"/>
              </a:rPr>
              <a:t>sauren Regens (Bildung von </a:t>
            </a:r>
            <a:r>
              <a:rPr lang="de-DE" sz="10400" dirty="0" smtClean="0">
                <a:latin typeface="Arial" panose="020B0604020202020204" pitchFamily="34" charset="0"/>
                <a:cs typeface="Arial" panose="020B0604020202020204" pitchFamily="34" charset="0"/>
              </a:rPr>
              <a:t>Salpetersäure) und </a:t>
            </a:r>
            <a:r>
              <a:rPr lang="de-DE" sz="10400" dirty="0">
                <a:latin typeface="Arial" panose="020B0604020202020204" pitchFamily="34" charset="0"/>
                <a:cs typeface="Arial" panose="020B0604020202020204" pitchFamily="34" charset="0"/>
              </a:rPr>
              <a:t>spielen eine Rolle bei der Entstehung von </a:t>
            </a:r>
            <a:r>
              <a:rPr lang="de-DE" sz="10400" dirty="0" smtClean="0">
                <a:latin typeface="Arial" panose="020B0604020202020204" pitchFamily="34" charset="0"/>
                <a:cs typeface="Arial" panose="020B0604020202020204" pitchFamily="34" charset="0"/>
              </a:rPr>
              <a:t>Smog. </a:t>
            </a:r>
          </a:p>
          <a:p>
            <a:r>
              <a:rPr lang="de-DE" sz="10400" dirty="0" smtClean="0">
                <a:latin typeface="Arial" panose="020B0604020202020204" pitchFamily="34" charset="0"/>
                <a:cs typeface="Arial" panose="020B0604020202020204" pitchFamily="34" charset="0"/>
              </a:rPr>
              <a:t>Reizung </a:t>
            </a:r>
            <a:r>
              <a:rPr lang="de-DE" sz="10400" dirty="0">
                <a:latin typeface="Arial" panose="020B0604020202020204" pitchFamily="34" charset="0"/>
                <a:cs typeface="Arial" panose="020B0604020202020204" pitchFamily="34" charset="0"/>
              </a:rPr>
              <a:t>und Schädigung der Atmungsorgane (insbesondere Stickstoffdioxid)</a:t>
            </a:r>
          </a:p>
          <a:p>
            <a:r>
              <a:rPr lang="de-DE" sz="10400" dirty="0" smtClean="0">
                <a:latin typeface="Arial" panose="020B0604020202020204" pitchFamily="34" charset="0"/>
                <a:cs typeface="Arial" panose="020B0604020202020204" pitchFamily="34" charset="0"/>
              </a:rPr>
              <a:t>Stickoxide </a:t>
            </a:r>
            <a:r>
              <a:rPr lang="de-DE" sz="10400" dirty="0">
                <a:latin typeface="Arial" panose="020B0604020202020204" pitchFamily="34" charset="0"/>
                <a:cs typeface="Arial" panose="020B0604020202020204" pitchFamily="34" charset="0"/>
              </a:rPr>
              <a:t>sind klimawirksam </a:t>
            </a:r>
            <a:r>
              <a:rPr lang="de-DE" sz="10400" dirty="0" smtClean="0">
                <a:latin typeface="Arial" panose="020B0604020202020204" pitchFamily="34" charset="0"/>
                <a:cs typeface="Arial" panose="020B0604020202020204" pitchFamily="34" charset="0"/>
              </a:rPr>
              <a:t>und                            verstärken die Erderwärmung</a:t>
            </a:r>
            <a:r>
              <a:rPr lang="de-DE" sz="10400" dirty="0">
                <a:latin typeface="Arial" panose="020B0604020202020204" pitchFamily="34" charset="0"/>
                <a:cs typeface="Arial" panose="020B0604020202020204" pitchFamily="34" charset="0"/>
              </a:rPr>
              <a:t>. </a:t>
            </a:r>
            <a:r>
              <a:rPr lang="de-DE" sz="10400" dirty="0" smtClean="0">
                <a:latin typeface="Arial" panose="020B0604020202020204" pitchFamily="34" charset="0"/>
                <a:cs typeface="Arial" panose="020B0604020202020204" pitchFamily="34" charset="0"/>
              </a:rPr>
              <a:t>                            Insbesondere </a:t>
            </a:r>
            <a:r>
              <a:rPr lang="de-DE" sz="10400" dirty="0">
                <a:latin typeface="Arial" panose="020B0604020202020204" pitchFamily="34" charset="0"/>
                <a:cs typeface="Arial" panose="020B0604020202020204" pitchFamily="34" charset="0"/>
              </a:rPr>
              <a:t>Lachgas (N2O) </a:t>
            </a:r>
            <a:r>
              <a:rPr lang="de-DE" sz="10400" dirty="0" smtClean="0">
                <a:latin typeface="Arial" panose="020B0604020202020204" pitchFamily="34" charset="0"/>
                <a:cs typeface="Arial" panose="020B0604020202020204" pitchFamily="34" charset="0"/>
              </a:rPr>
              <a:t>                                              ist </a:t>
            </a:r>
            <a:r>
              <a:rPr lang="de-DE" sz="10400" dirty="0">
                <a:latin typeface="Arial" panose="020B0604020202020204" pitchFamily="34" charset="0"/>
                <a:cs typeface="Arial" panose="020B0604020202020204" pitchFamily="34" charset="0"/>
              </a:rPr>
              <a:t>ein Treibhausgas, dessen </a:t>
            </a:r>
            <a:r>
              <a:rPr lang="de-DE" sz="10400" dirty="0" smtClean="0">
                <a:latin typeface="Arial" panose="020B0604020202020204" pitchFamily="34" charset="0"/>
                <a:cs typeface="Arial" panose="020B0604020202020204" pitchFamily="34" charset="0"/>
              </a:rPr>
              <a:t>                    Treibhauswirksamkeit </a:t>
            </a:r>
            <a:r>
              <a:rPr lang="de-DE" sz="10400" dirty="0">
                <a:latin typeface="Arial" panose="020B0604020202020204" pitchFamily="34" charset="0"/>
                <a:cs typeface="Arial" panose="020B0604020202020204" pitchFamily="34" charset="0"/>
              </a:rPr>
              <a:t>bei einem </a:t>
            </a:r>
            <a:r>
              <a:rPr lang="de-DE" sz="10400" dirty="0" smtClean="0">
                <a:latin typeface="Arial" panose="020B0604020202020204" pitchFamily="34" charset="0"/>
                <a:cs typeface="Arial" panose="020B0604020202020204" pitchFamily="34" charset="0"/>
              </a:rPr>
              <a:t>                             Zeithorizont </a:t>
            </a:r>
            <a:r>
              <a:rPr lang="de-DE" sz="10400" dirty="0">
                <a:latin typeface="Arial" panose="020B0604020202020204" pitchFamily="34" charset="0"/>
                <a:cs typeface="Arial" panose="020B0604020202020204" pitchFamily="34" charset="0"/>
              </a:rPr>
              <a:t>von 100 Jahren </a:t>
            </a:r>
            <a:r>
              <a:rPr lang="de-DE" sz="10400" dirty="0" smtClean="0">
                <a:latin typeface="Arial" panose="020B0604020202020204" pitchFamily="34" charset="0"/>
                <a:cs typeface="Arial" panose="020B0604020202020204" pitchFamily="34" charset="0"/>
              </a:rPr>
              <a:t>                                               298-mal </a:t>
            </a:r>
            <a:r>
              <a:rPr lang="de-DE" sz="10400" dirty="0">
                <a:latin typeface="Arial" panose="020B0604020202020204" pitchFamily="34" charset="0"/>
                <a:cs typeface="Arial" panose="020B0604020202020204" pitchFamily="34" charset="0"/>
              </a:rPr>
              <a:t>so groß ist wie die </a:t>
            </a:r>
            <a:r>
              <a:rPr lang="de-DE" sz="10400" dirty="0" smtClean="0">
                <a:latin typeface="Arial" panose="020B0604020202020204" pitchFamily="34" charset="0"/>
                <a:cs typeface="Arial" panose="020B0604020202020204" pitchFamily="34" charset="0"/>
              </a:rPr>
              <a:t>                                                 von </a:t>
            </a:r>
            <a:r>
              <a:rPr lang="de-DE" sz="10400" dirty="0">
                <a:latin typeface="Arial" panose="020B0604020202020204" pitchFamily="34" charset="0"/>
                <a:cs typeface="Arial" panose="020B0604020202020204" pitchFamily="34" charset="0"/>
              </a:rPr>
              <a:t>CO2</a:t>
            </a:r>
            <a:r>
              <a:rPr lang="de-DE" sz="10400" dirty="0" smtClean="0">
                <a:latin typeface="Arial" panose="020B0604020202020204" pitchFamily="34" charset="0"/>
                <a:cs typeface="Arial" panose="020B0604020202020204" pitchFamily="34" charset="0"/>
              </a:rPr>
              <a:t>.</a:t>
            </a:r>
            <a:endParaRPr lang="de-DE" sz="7400" dirty="0">
              <a:latin typeface="Arial" panose="020B0604020202020204" pitchFamily="34" charset="0"/>
              <a:cs typeface="Arial" panose="020B0604020202020204" pitchFamily="34" charset="0"/>
            </a:endParaRPr>
          </a:p>
          <a:p>
            <a:pPr marL="0" indent="0">
              <a:buNone/>
            </a:pPr>
            <a:r>
              <a:rPr lang="de-DE" sz="6400" dirty="0" smtClean="0"/>
              <a:t>    (Auszug aus </a:t>
            </a:r>
            <a:r>
              <a:rPr lang="de-DE" sz="6400" dirty="0" err="1" smtClean="0"/>
              <a:t>Wickipedia</a:t>
            </a:r>
            <a:r>
              <a:rPr lang="de-DE" sz="6400" dirty="0"/>
              <a:t>)</a:t>
            </a:r>
            <a:r>
              <a:rPr lang="de-DE" sz="8000" dirty="0"/>
              <a:t/>
            </a:r>
            <a:br>
              <a:rPr lang="de-DE" sz="8000" dirty="0"/>
            </a:br>
            <a:endParaRPr lang="de-DE" sz="7400" dirty="0">
              <a:latin typeface="Arial" panose="020B0604020202020204" pitchFamily="34" charset="0"/>
              <a:cs typeface="Arial" panose="020B0604020202020204" pitchFamily="34" charset="0"/>
            </a:endParaRPr>
          </a:p>
        </p:txBody>
      </p:sp>
      <p:sp>
        <p:nvSpPr>
          <p:cNvPr id="3" name="Titel 2"/>
          <p:cNvSpPr>
            <a:spLocks noGrp="1"/>
          </p:cNvSpPr>
          <p:nvPr>
            <p:ph type="title"/>
          </p:nvPr>
        </p:nvSpPr>
        <p:spPr>
          <a:xfrm>
            <a:off x="457200" y="152400"/>
            <a:ext cx="8229600" cy="828328"/>
          </a:xfrm>
        </p:spPr>
        <p:txBody>
          <a:bodyPr>
            <a:normAutofit/>
          </a:bodyPr>
          <a:lstStyle/>
          <a:p>
            <a:r>
              <a:rPr lang="de-DE" sz="4000" b="1" dirty="0" smtClean="0"/>
              <a:t>   </a:t>
            </a:r>
            <a:r>
              <a:rPr lang="de-DE" sz="4000" b="1" dirty="0" smtClean="0">
                <a:latin typeface="Arial" panose="020B0604020202020204" pitchFamily="34" charset="0"/>
                <a:cs typeface="Arial" panose="020B0604020202020204" pitchFamily="34" charset="0"/>
              </a:rPr>
              <a:t>Auswirkungen </a:t>
            </a:r>
            <a:r>
              <a:rPr lang="de-DE" sz="4000" b="1" dirty="0">
                <a:latin typeface="Arial" panose="020B0604020202020204" pitchFamily="34" charset="0"/>
                <a:cs typeface="Arial" panose="020B0604020202020204" pitchFamily="34" charset="0"/>
              </a:rPr>
              <a:t>von </a:t>
            </a:r>
            <a:r>
              <a:rPr lang="de-DE" sz="4000" b="1" dirty="0" smtClean="0">
                <a:latin typeface="Arial" panose="020B0604020202020204" pitchFamily="34" charset="0"/>
                <a:cs typeface="Arial" panose="020B0604020202020204" pitchFamily="34" charset="0"/>
              </a:rPr>
              <a:t>Stickoxiden</a:t>
            </a:r>
            <a:endParaRPr lang="de-DE" sz="4000"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573016"/>
            <a:ext cx="3132369" cy="284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3769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188640"/>
            <a:ext cx="8229600" cy="3024336"/>
          </a:xfrm>
        </p:spPr>
        <p:txBody>
          <a:bodyPr>
            <a:noAutofit/>
          </a:bodyPr>
          <a:lstStyle/>
          <a:p>
            <a:pPr algn="ctr"/>
            <a:r>
              <a:rPr lang="de-DE" sz="4000" b="1" dirty="0" smtClean="0"/>
              <a:t>Die Umwelterklärung  und Ziele der Daimler AG sind  unserer Meinung nach, trotz vieler blumiger Worte, völlig unzureichend.</a:t>
            </a:r>
            <a:endParaRPr lang="de-DE" sz="4000" b="1"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3140968"/>
            <a:ext cx="2489458" cy="3486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478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7504" y="1412776"/>
            <a:ext cx="9001000" cy="5256584"/>
          </a:xfrm>
        </p:spPr>
        <p:txBody>
          <a:bodyPr>
            <a:normAutofit fontScale="85000" lnSpcReduction="20000"/>
          </a:bodyPr>
          <a:lstStyle/>
          <a:p>
            <a:pPr>
              <a:defRPr/>
            </a:pPr>
            <a:r>
              <a:rPr lang="de-DE" sz="2800" dirty="0" smtClean="0">
                <a:effectLst/>
              </a:rPr>
              <a:t>Anfang des Jahres wurde bekannt, dass Daimler in Mettingen einen neuen Aluminium–Schachtschmelzofen anschaffen will. </a:t>
            </a:r>
            <a:r>
              <a:rPr lang="de-DE" sz="2800" dirty="0"/>
              <a:t>Einen entsprechenden Antrag </a:t>
            </a:r>
            <a:r>
              <a:rPr lang="de-DE" sz="2800" dirty="0" smtClean="0"/>
              <a:t>hatte Daimler </a:t>
            </a:r>
            <a:r>
              <a:rPr lang="de-DE" sz="2800" dirty="0"/>
              <a:t>beim Regierungspräsidium Stuttgart gestellt und inzwischen auch genehmigt bekommen</a:t>
            </a:r>
            <a:r>
              <a:rPr lang="de-DE" sz="2800" dirty="0" smtClean="0"/>
              <a:t>.</a:t>
            </a:r>
          </a:p>
          <a:p>
            <a:pPr marL="0" indent="0">
              <a:buNone/>
              <a:defRPr/>
            </a:pPr>
            <a:endParaRPr lang="de-DE" sz="2800" dirty="0" smtClean="0"/>
          </a:p>
          <a:p>
            <a:pPr marL="0" indent="0">
              <a:buNone/>
              <a:defRPr/>
            </a:pPr>
            <a:r>
              <a:rPr lang="de-DE" sz="2800" dirty="0" smtClean="0"/>
              <a:t>Laut Herstellerangaben betragen die Emissionen des Ofens</a:t>
            </a:r>
          </a:p>
          <a:p>
            <a:pPr>
              <a:defRPr/>
            </a:pPr>
            <a:r>
              <a:rPr lang="de-DE" sz="2800" dirty="0" smtClean="0"/>
              <a:t>50 mg Staub pro Kubikmeter</a:t>
            </a:r>
          </a:p>
          <a:p>
            <a:pPr>
              <a:defRPr/>
            </a:pPr>
            <a:r>
              <a:rPr lang="de-DE" sz="2800" dirty="0" smtClean="0"/>
              <a:t>350 mg Stickoxide </a:t>
            </a:r>
            <a:r>
              <a:rPr lang="de-DE" sz="2800" dirty="0"/>
              <a:t>pro </a:t>
            </a:r>
            <a:r>
              <a:rPr lang="de-DE" sz="2800" dirty="0" smtClean="0"/>
              <a:t>Kubikmeter</a:t>
            </a:r>
          </a:p>
          <a:p>
            <a:pPr>
              <a:defRPr/>
            </a:pPr>
            <a:r>
              <a:rPr lang="de-DE" sz="2800" dirty="0" smtClean="0"/>
              <a:t>50 mg Kohlenmonoxid </a:t>
            </a:r>
            <a:r>
              <a:rPr lang="de-DE" sz="2800" dirty="0"/>
              <a:t>pro </a:t>
            </a:r>
            <a:r>
              <a:rPr lang="de-DE" sz="2800" dirty="0" smtClean="0"/>
              <a:t>Kubikmeter</a:t>
            </a:r>
          </a:p>
          <a:p>
            <a:pPr>
              <a:defRPr/>
            </a:pPr>
            <a:r>
              <a:rPr lang="de-DE" sz="2800" dirty="0" smtClean="0"/>
              <a:t>50 mg Organische Stoffe (?) im Abgas </a:t>
            </a:r>
            <a:r>
              <a:rPr lang="de-DE" sz="2800" dirty="0"/>
              <a:t>pro Kubikmeter</a:t>
            </a:r>
            <a:r>
              <a:rPr lang="de-DE" sz="2800" dirty="0" smtClean="0"/>
              <a:t> </a:t>
            </a:r>
          </a:p>
          <a:p>
            <a:pPr marL="0" indent="0">
              <a:buNone/>
              <a:defRPr/>
            </a:pPr>
            <a:endParaRPr lang="de-DE" sz="2800" dirty="0" smtClean="0"/>
          </a:p>
          <a:p>
            <a:pPr marL="0" indent="0">
              <a:buNone/>
              <a:defRPr/>
            </a:pPr>
            <a:r>
              <a:rPr lang="de-DE" sz="2800" dirty="0" smtClean="0"/>
              <a:t>Für den CO2 Ausstoß gibt es keine Grenzwerte - deshalb keine Angaben. </a:t>
            </a:r>
            <a:r>
              <a:rPr lang="de-DE" sz="2800" dirty="0"/>
              <a:t>E</a:t>
            </a:r>
            <a:r>
              <a:rPr lang="de-DE" sz="2800" dirty="0" smtClean="0"/>
              <a:t>benso gibt es keine Grenzwerte für Aluminiumstaub und für die Abwärme.</a:t>
            </a:r>
            <a:endParaRPr lang="de-DE" sz="2800" dirty="0"/>
          </a:p>
          <a:p>
            <a:pPr marL="0" indent="0">
              <a:buFont typeface="Wingdings" pitchFamily="2" charset="2"/>
              <a:buNone/>
              <a:defRPr/>
            </a:pPr>
            <a:endParaRPr lang="de-DE" dirty="0"/>
          </a:p>
        </p:txBody>
      </p:sp>
      <p:sp>
        <p:nvSpPr>
          <p:cNvPr id="2" name="Titel 1"/>
          <p:cNvSpPr>
            <a:spLocks noGrp="1"/>
          </p:cNvSpPr>
          <p:nvPr>
            <p:ph type="title"/>
          </p:nvPr>
        </p:nvSpPr>
        <p:spPr/>
        <p:txBody>
          <a:bodyPr>
            <a:normAutofit/>
          </a:bodyPr>
          <a:lstStyle/>
          <a:p>
            <a:pPr>
              <a:defRPr/>
            </a:pPr>
            <a:r>
              <a:rPr lang="de-DE" sz="3600" b="1" dirty="0" smtClean="0">
                <a:solidFill>
                  <a:srgbClr val="FFFF00"/>
                </a:solidFill>
              </a:rPr>
              <a:t>Erweiterung  der Aluminium-Schmelze</a:t>
            </a:r>
            <a:endParaRPr lang="de-DE" sz="3600" b="1" dirty="0">
              <a:solidFill>
                <a:srgbClr val="FFFF00"/>
              </a:solidFill>
            </a:endParaRPr>
          </a:p>
        </p:txBody>
      </p:sp>
    </p:spTree>
    <p:extLst>
      <p:ext uri="{BB962C8B-B14F-4D97-AF65-F5344CB8AC3E}">
        <p14:creationId xmlns:p14="http://schemas.microsoft.com/office/powerpoint/2010/main" val="2175828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79512" y="188640"/>
            <a:ext cx="8784976" cy="6525344"/>
          </a:xfrm>
        </p:spPr>
        <p:txBody>
          <a:bodyPr>
            <a:normAutofit fontScale="92500" lnSpcReduction="20000"/>
          </a:bodyPr>
          <a:lstStyle/>
          <a:p>
            <a:r>
              <a:rPr lang="de-DE" sz="2900" b="1" dirty="0" smtClean="0">
                <a:solidFill>
                  <a:srgbClr val="FFFF00"/>
                </a:solidFill>
              </a:rPr>
              <a:t>Die </a:t>
            </a:r>
            <a:r>
              <a:rPr lang="de-DE" sz="2900" b="1" dirty="0">
                <a:solidFill>
                  <a:srgbClr val="FFFF00"/>
                </a:solidFill>
              </a:rPr>
              <a:t>Gesamtschmelzleistung steigt um </a:t>
            </a:r>
            <a:r>
              <a:rPr lang="de-DE" sz="2900" b="1" dirty="0" smtClean="0">
                <a:solidFill>
                  <a:srgbClr val="FFFF00"/>
                </a:solidFill>
              </a:rPr>
              <a:t>fast 36 %! </a:t>
            </a:r>
            <a:r>
              <a:rPr lang="de-DE" sz="2800" dirty="0"/>
              <a:t>Deshalb muss davon ausgegangen werden, dass auch die Umweltbelastung sprunghaft steigt. </a:t>
            </a:r>
            <a:r>
              <a:rPr lang="de-DE" sz="2800" dirty="0" smtClean="0"/>
              <a:t>Angesichts </a:t>
            </a:r>
            <a:r>
              <a:rPr lang="de-DE" sz="2800" dirty="0"/>
              <a:t>der nach wie vor bestehenden Belastung für Mitarbeiter und Anwohner durch übelriechende Gießereiabgase, Ruß, Staub und </a:t>
            </a:r>
            <a:r>
              <a:rPr lang="de-DE" sz="2800" dirty="0" err="1" smtClean="0"/>
              <a:t>Feinststaub</a:t>
            </a:r>
            <a:r>
              <a:rPr lang="de-DE" sz="2800" dirty="0" smtClean="0"/>
              <a:t> </a:t>
            </a:r>
            <a:r>
              <a:rPr lang="de-DE" sz="2800" dirty="0"/>
              <a:t>ist es </a:t>
            </a:r>
            <a:r>
              <a:rPr lang="de-DE" sz="2800" dirty="0" smtClean="0"/>
              <a:t>unerlässlich, </a:t>
            </a:r>
            <a:r>
              <a:rPr lang="de-DE" sz="2800" dirty="0"/>
              <a:t>die tatsächliche Menge und Zusammensetzung der Schadstoffe im Betrieb und in der Umgebung zu erfassen. Das ist auch deshalb </a:t>
            </a:r>
            <a:r>
              <a:rPr lang="de-DE" sz="2800" dirty="0" smtClean="0"/>
              <a:t>nötig, </a:t>
            </a:r>
            <a:r>
              <a:rPr lang="de-DE" sz="2800" dirty="0"/>
              <a:t>um Wechselwirkungen mit den neu entstehenden Schadstoffen abschätzen zu </a:t>
            </a:r>
            <a:r>
              <a:rPr lang="de-DE" sz="2800" dirty="0" smtClean="0"/>
              <a:t>können. </a:t>
            </a:r>
          </a:p>
          <a:p>
            <a:endParaRPr lang="de-DE" sz="2800" dirty="0" smtClean="0"/>
          </a:p>
          <a:p>
            <a:r>
              <a:rPr lang="de-DE" sz="2800" dirty="0" smtClean="0"/>
              <a:t>Eine </a:t>
            </a:r>
            <a:r>
              <a:rPr lang="de-DE" sz="2800" dirty="0"/>
              <a:t>überschlägige  „Prüfung</a:t>
            </a:r>
            <a:r>
              <a:rPr lang="de-DE" sz="2800" dirty="0" smtClean="0"/>
              <a:t>“, wie vom Regierungspräsidium vorgesehen, ist </a:t>
            </a:r>
            <a:r>
              <a:rPr lang="de-DE" sz="2800" dirty="0"/>
              <a:t>deshalb völlig unzureichend</a:t>
            </a:r>
            <a:r>
              <a:rPr lang="de-DE" sz="2800" dirty="0" smtClean="0"/>
              <a:t>.</a:t>
            </a:r>
            <a:endParaRPr lang="de-DE" sz="2800" dirty="0"/>
          </a:p>
          <a:p>
            <a:endParaRPr lang="de-DE" sz="2800" dirty="0" smtClean="0"/>
          </a:p>
          <a:p>
            <a:r>
              <a:rPr lang="de-DE" sz="2800" dirty="0" smtClean="0"/>
              <a:t>Aus </a:t>
            </a:r>
            <a:r>
              <a:rPr lang="de-DE" sz="2800" dirty="0"/>
              <a:t>diesen und weiteren Gründen </a:t>
            </a:r>
            <a:r>
              <a:rPr lang="de-DE" sz="2800" dirty="0" smtClean="0"/>
              <a:t>hatte </a:t>
            </a:r>
            <a:r>
              <a:rPr lang="de-DE" sz="2800" dirty="0"/>
              <a:t>neben anderen Umweltaktiven auch FÜR Esslingen Einwände beim </a:t>
            </a:r>
            <a:r>
              <a:rPr lang="de-DE" sz="2800" dirty="0" smtClean="0"/>
              <a:t>Regierungspräsidium </a:t>
            </a:r>
            <a:r>
              <a:rPr lang="de-DE" sz="2800" dirty="0"/>
              <a:t>Stuttgart geltend gemacht</a:t>
            </a:r>
            <a:r>
              <a:rPr lang="de-DE" sz="2800" dirty="0" smtClean="0"/>
              <a:t>.</a:t>
            </a:r>
          </a:p>
          <a:p>
            <a:endParaRPr lang="de-DE" sz="2900" dirty="0" smtClean="0"/>
          </a:p>
        </p:txBody>
      </p:sp>
    </p:spTree>
    <p:extLst>
      <p:ext uri="{BB962C8B-B14F-4D97-AF65-F5344CB8AC3E}">
        <p14:creationId xmlns:p14="http://schemas.microsoft.com/office/powerpoint/2010/main" val="78991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513" y="563285"/>
            <a:ext cx="8964487" cy="6264275"/>
          </a:xfrm>
        </p:spPr>
        <p:txBody>
          <a:bodyPr/>
          <a:lstStyle/>
          <a:p>
            <a:pPr>
              <a:defRPr/>
            </a:pPr>
            <a:r>
              <a:rPr lang="de-DE" dirty="0" smtClean="0">
                <a:effectLst/>
              </a:rPr>
              <a:t>Bei der Anhörung im </a:t>
            </a:r>
            <a:r>
              <a:rPr lang="de-DE" sz="2400" dirty="0" smtClean="0"/>
              <a:t>Regierungspräsidium</a:t>
            </a:r>
            <a:r>
              <a:rPr lang="de-DE" dirty="0" smtClean="0">
                <a:effectLst/>
              </a:rPr>
              <a:t> </a:t>
            </a:r>
            <a:r>
              <a:rPr lang="de-DE" dirty="0">
                <a:effectLst/>
              </a:rPr>
              <a:t>waren </a:t>
            </a:r>
            <a:r>
              <a:rPr lang="de-DE" dirty="0" smtClean="0">
                <a:effectLst/>
              </a:rPr>
              <a:t>fünf </a:t>
            </a:r>
            <a:r>
              <a:rPr lang="de-DE" dirty="0">
                <a:effectLst/>
              </a:rPr>
              <a:t>Vertreter der Daimler-Chefetage und </a:t>
            </a:r>
            <a:r>
              <a:rPr lang="de-DE" dirty="0" smtClean="0">
                <a:effectLst/>
              </a:rPr>
              <a:t>vier </a:t>
            </a:r>
            <a:r>
              <a:rPr lang="de-DE" dirty="0">
                <a:effectLst/>
              </a:rPr>
              <a:t>Vertreter des </a:t>
            </a:r>
            <a:r>
              <a:rPr lang="de-DE" dirty="0" smtClean="0">
                <a:effectLst/>
              </a:rPr>
              <a:t>Regierungspräsidiums </a:t>
            </a:r>
            <a:r>
              <a:rPr lang="de-DE" dirty="0">
                <a:effectLst/>
              </a:rPr>
              <a:t>BW anwesend</a:t>
            </a:r>
            <a:r>
              <a:rPr lang="de-DE" dirty="0" smtClean="0">
                <a:effectLst/>
              </a:rPr>
              <a:t>. Gleich zu Anfang wurde uns klar gemacht, dass es „nur“ um die Umweltauswirkungen des Aluminiumschmelzofens gehen dürfe. Die </a:t>
            </a:r>
            <a:r>
              <a:rPr lang="de-DE" dirty="0">
                <a:effectLst/>
              </a:rPr>
              <a:t>W</a:t>
            </a:r>
            <a:r>
              <a:rPr lang="de-DE" dirty="0" smtClean="0">
                <a:effectLst/>
              </a:rPr>
              <a:t>echselwirkung mit den bestehenden Umweltbelastungen dürften aus juristischen Gründen auf gar keinen Fall betrachtet werden. </a:t>
            </a:r>
          </a:p>
          <a:p>
            <a:pPr marL="0" indent="0">
              <a:buNone/>
              <a:defRPr/>
            </a:pPr>
            <a:endParaRPr lang="de-DE" dirty="0" smtClean="0">
              <a:effectLst/>
            </a:endParaRPr>
          </a:p>
          <a:p>
            <a:pPr>
              <a:defRPr/>
            </a:pPr>
            <a:r>
              <a:rPr lang="de-DE" dirty="0" smtClean="0">
                <a:effectLst/>
              </a:rPr>
              <a:t>Erst im Verlauf der Anhörung und deren Auswertung sind wir, vor allem anhand der Arte-Dokumentation „Akte Aluminium“, auf die vielfältigen Gesundheitsrisiken gestoßen, die von Aluminiumschmelze, Staub und verschiedenen Aluminiumverbindungen ausgehen.</a:t>
            </a:r>
            <a:endParaRPr lang="de-DE" dirty="0" smtClean="0"/>
          </a:p>
          <a:p>
            <a:pPr marL="0" indent="0">
              <a:buFont typeface="Wingdings" pitchFamily="2" charset="2"/>
              <a:buNone/>
              <a:defRPr/>
            </a:pPr>
            <a:endParaRPr lang="de-DE" dirty="0"/>
          </a:p>
        </p:txBody>
      </p:sp>
    </p:spTree>
    <p:extLst>
      <p:ext uri="{BB962C8B-B14F-4D97-AF65-F5344CB8AC3E}">
        <p14:creationId xmlns:p14="http://schemas.microsoft.com/office/powerpoint/2010/main" val="25999299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01625" y="404664"/>
            <a:ext cx="8540750" cy="6119961"/>
          </a:xfrm>
        </p:spPr>
        <p:txBody>
          <a:bodyPr/>
          <a:lstStyle/>
          <a:p>
            <a:pPr marL="0" indent="0">
              <a:buNone/>
              <a:defRPr/>
            </a:pPr>
            <a:r>
              <a:rPr lang="de-DE" sz="2800" dirty="0" smtClean="0">
                <a:effectLst/>
                <a:latin typeface="Arial" panose="020B0604020202020204" pitchFamily="34" charset="0"/>
                <a:cs typeface="Arial" panose="020B0604020202020204" pitchFamily="34" charset="0"/>
              </a:rPr>
              <a:t>Der Verfasser der Dokumentation </a:t>
            </a:r>
            <a:r>
              <a:rPr lang="de-DE" sz="2800" dirty="0">
                <a:effectLst/>
                <a:latin typeface="Arial" panose="020B0604020202020204" pitchFamily="34" charset="0"/>
                <a:cs typeface="Arial" panose="020B0604020202020204" pitchFamily="34" charset="0"/>
              </a:rPr>
              <a:t>Bert </a:t>
            </a:r>
            <a:r>
              <a:rPr lang="de-DE" sz="2800" dirty="0" err="1" smtClean="0">
                <a:effectLst/>
                <a:latin typeface="Arial" panose="020B0604020202020204" pitchFamily="34" charset="0"/>
                <a:cs typeface="Arial" panose="020B0604020202020204" pitchFamily="34" charset="0"/>
              </a:rPr>
              <a:t>Ehgartner</a:t>
            </a:r>
            <a:r>
              <a:rPr lang="de-DE" sz="2800" dirty="0" smtClean="0">
                <a:effectLst/>
                <a:latin typeface="Arial" panose="020B0604020202020204" pitchFamily="34" charset="0"/>
                <a:cs typeface="Arial" panose="020B0604020202020204" pitchFamily="34" charset="0"/>
              </a:rPr>
              <a:t> schreibt auf seiner hochinteressanten Homepage: </a:t>
            </a:r>
          </a:p>
          <a:p>
            <a:pPr>
              <a:defRPr/>
            </a:pPr>
            <a:r>
              <a:rPr lang="de-DE" sz="2800" dirty="0" smtClean="0">
                <a:effectLst/>
                <a:latin typeface="Arial" panose="020B0604020202020204" pitchFamily="34" charset="0"/>
                <a:cs typeface="Arial" panose="020B0604020202020204" pitchFamily="34" charset="0"/>
              </a:rPr>
              <a:t>„Jobs </a:t>
            </a:r>
            <a:r>
              <a:rPr lang="de-DE" sz="2800" dirty="0">
                <a:effectLst/>
                <a:latin typeface="Arial" panose="020B0604020202020204" pitchFamily="34" charset="0"/>
                <a:cs typeface="Arial" panose="020B0604020202020204" pitchFamily="34" charset="0"/>
              </a:rPr>
              <a:t>in der Aluminiumindustrie sind riskant. Eine aktuelle schwedische Studie belegt </a:t>
            </a:r>
            <a:r>
              <a:rPr lang="de-DE" sz="2800" dirty="0" smtClean="0">
                <a:effectLst/>
                <a:latin typeface="Arial" panose="020B0604020202020204" pitchFamily="34" charset="0"/>
                <a:cs typeface="Arial" panose="020B0604020202020204" pitchFamily="34" charset="0"/>
              </a:rPr>
              <a:t>ein </a:t>
            </a:r>
            <a:r>
              <a:rPr lang="de-DE" sz="2800" dirty="0">
                <a:effectLst/>
                <a:latin typeface="Arial" panose="020B0604020202020204" pitchFamily="34" charset="0"/>
                <a:cs typeface="Arial" panose="020B0604020202020204" pitchFamily="34" charset="0"/>
              </a:rPr>
              <a:t>signifikant höheres Risiko für chronische Lungenkrankheiten, Krebsarten des zentralen Nervensystems sowie </a:t>
            </a:r>
            <a:r>
              <a:rPr lang="de-DE" sz="2800" dirty="0" smtClean="0">
                <a:effectLst/>
                <a:latin typeface="Arial" panose="020B0604020202020204" pitchFamily="34" charset="0"/>
                <a:cs typeface="Arial" panose="020B0604020202020204" pitchFamily="34" charset="0"/>
              </a:rPr>
              <a:t>psychische </a:t>
            </a:r>
            <a:r>
              <a:rPr lang="de-DE" sz="2800" dirty="0">
                <a:effectLst/>
                <a:latin typeface="Arial" panose="020B0604020202020204" pitchFamily="34" charset="0"/>
                <a:cs typeface="Arial" panose="020B0604020202020204" pitchFamily="34" charset="0"/>
              </a:rPr>
              <a:t>Störungen. </a:t>
            </a:r>
            <a:r>
              <a:rPr lang="de-DE" sz="2800" dirty="0" smtClean="0">
                <a:effectLst/>
                <a:latin typeface="Arial" panose="020B0604020202020204" pitchFamily="34" charset="0"/>
                <a:cs typeface="Arial" panose="020B0604020202020204" pitchFamily="34" charset="0"/>
              </a:rPr>
              <a:t>Arbeiter, </a:t>
            </a:r>
            <a:r>
              <a:rPr lang="de-DE" sz="2800" dirty="0">
                <a:effectLst/>
                <a:latin typeface="Arial" panose="020B0604020202020204" pitchFamily="34" charset="0"/>
                <a:cs typeface="Arial" panose="020B0604020202020204" pitchFamily="34" charset="0"/>
              </a:rPr>
              <a:t>die mehr als zehn Jahre in Aluminiumfabriken beschäftigt waren, haben im Vergleich zu Arbeitern aus anderen Industriezweigen ein doppelt so hohes Risiko für </a:t>
            </a:r>
            <a:r>
              <a:rPr lang="de-DE" sz="2800" dirty="0" smtClean="0">
                <a:effectLst/>
                <a:latin typeface="Arial" panose="020B0604020202020204" pitchFamily="34" charset="0"/>
                <a:cs typeface="Arial" panose="020B0604020202020204" pitchFamily="34" charset="0"/>
              </a:rPr>
              <a:t>Lungenkrebs“. </a:t>
            </a:r>
            <a:endParaRPr lang="de-DE" sz="2800" dirty="0" smtClean="0">
              <a:latin typeface="Arial" panose="020B0604020202020204" pitchFamily="34" charset="0"/>
              <a:cs typeface="Arial" panose="020B0604020202020204" pitchFamily="34" charset="0"/>
            </a:endParaRPr>
          </a:p>
          <a:p>
            <a:pPr marL="0" indent="0">
              <a:buFont typeface="Wingdings" pitchFamily="2" charset="2"/>
              <a:buNone/>
              <a:defRPr/>
            </a:pPr>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97152"/>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51399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01625" y="188913"/>
            <a:ext cx="8540750" cy="5400327"/>
          </a:xfrm>
        </p:spPr>
        <p:txBody>
          <a:bodyPr>
            <a:normAutofit fontScale="92500"/>
          </a:bodyPr>
          <a:lstStyle/>
          <a:p>
            <a:pPr>
              <a:defRPr/>
            </a:pPr>
            <a:r>
              <a:rPr lang="de-DE" dirty="0" smtClean="0">
                <a:effectLst/>
                <a:latin typeface="Arial" panose="020B0604020202020204" pitchFamily="34" charset="0"/>
                <a:cs typeface="Arial" panose="020B0604020202020204" pitchFamily="34" charset="0"/>
              </a:rPr>
              <a:t>An industriellen Arbeitsplätzen, an denen Aluminium hergestellt und verarbeitet wird, treten Belastungen durch leicht inhalierbare Aluminiumstäube auf. Besonders gravierende Formen von Lungenschädigungen wurden unter Beschäftigten beobachtet, die beim Schweißen und Schleifen feine Aluminiumpartikel einatmen und die an der Herstellung von kleinsten metallischen Aluminiumflocken, dem sogenannten „</a:t>
            </a:r>
            <a:r>
              <a:rPr lang="de-DE" dirty="0" err="1" smtClean="0">
                <a:effectLst/>
                <a:latin typeface="Arial" panose="020B0604020202020204" pitchFamily="34" charset="0"/>
                <a:cs typeface="Arial" panose="020B0604020202020204" pitchFamily="34" charset="0"/>
              </a:rPr>
              <a:t>pyro</a:t>
            </a:r>
            <a:r>
              <a:rPr lang="de-DE" dirty="0" smtClean="0">
                <a:effectLst/>
                <a:latin typeface="Arial" panose="020B0604020202020204" pitchFamily="34" charset="0"/>
                <a:cs typeface="Arial" panose="020B0604020202020204" pitchFamily="34" charset="0"/>
              </a:rPr>
              <a:t> </a:t>
            </a:r>
            <a:r>
              <a:rPr lang="de-DE" dirty="0" err="1" smtClean="0">
                <a:effectLst/>
                <a:latin typeface="Arial" panose="020B0604020202020204" pitchFamily="34" charset="0"/>
                <a:cs typeface="Arial" panose="020B0604020202020204" pitchFamily="34" charset="0"/>
              </a:rPr>
              <a:t>powder</a:t>
            </a:r>
            <a:r>
              <a:rPr lang="de-DE" dirty="0" smtClean="0">
                <a:effectLst/>
                <a:latin typeface="Arial" panose="020B0604020202020204" pitchFamily="34" charset="0"/>
                <a:cs typeface="Arial" panose="020B0604020202020204" pitchFamily="34" charset="0"/>
              </a:rPr>
              <a:t>“, mitwirken. Hier sind trotz aller arbeitshygienischen Maßnahmen die Erkrankungs-</a:t>
            </a:r>
            <a:r>
              <a:rPr lang="de-DE" dirty="0" err="1" smtClean="0">
                <a:effectLst/>
                <a:latin typeface="Arial" panose="020B0604020202020204" pitchFamily="34" charset="0"/>
                <a:cs typeface="Arial" panose="020B0604020202020204" pitchFamily="34" charset="0"/>
              </a:rPr>
              <a:t>risiken</a:t>
            </a:r>
            <a:r>
              <a:rPr lang="de-DE" dirty="0" smtClean="0">
                <a:effectLst/>
                <a:latin typeface="Arial" panose="020B0604020202020204" pitchFamily="34" charset="0"/>
                <a:cs typeface="Arial" panose="020B0604020202020204" pitchFamily="34" charset="0"/>
              </a:rPr>
              <a:t> weiterhin hoch. Aus epidemiologischen Studien liegen auch Hinweise auf schwere Nerven- und Gehirnschädigungen bei Arbeitskräften vor, die längeren Belastungen durch Aluminium in Form von Dämpfen oder Stäuben ausgesetzt waren.</a:t>
            </a:r>
            <a:r>
              <a:rPr lang="de-DE" sz="2400" dirty="0" smtClean="0">
                <a:effectLst/>
                <a:latin typeface="Arial" panose="020B0604020202020204" pitchFamily="34" charset="0"/>
                <a:cs typeface="Arial" panose="020B0604020202020204" pitchFamily="34" charset="0"/>
              </a:rPr>
              <a:t> </a:t>
            </a:r>
          </a:p>
          <a:p>
            <a:pPr marL="0" indent="0">
              <a:buFont typeface="Wingdings" pitchFamily="2" charset="2"/>
              <a:buNone/>
              <a:defRPr/>
            </a:pPr>
            <a:endParaRPr lang="de-DE"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5013176"/>
            <a:ext cx="3190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382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340768"/>
            <a:ext cx="8686800" cy="3672408"/>
          </a:xfrm>
        </p:spPr>
        <p:txBody>
          <a:bodyPr>
            <a:normAutofit lnSpcReduction="10000"/>
          </a:bodyPr>
          <a:lstStyle/>
          <a:p>
            <a:r>
              <a:rPr lang="de-DE" dirty="0" smtClean="0"/>
              <a:t>Aluminium </a:t>
            </a:r>
            <a:r>
              <a:rPr lang="de-DE" dirty="0"/>
              <a:t>ist der Alleskönner in unserem Alltag – ob als rostfreies Baumaterial, als Leichtmetall im Autobau oder als geschmacksneutrale Verpackung. </a:t>
            </a:r>
            <a:endParaRPr lang="de-DE" dirty="0" smtClean="0"/>
          </a:p>
          <a:p>
            <a:r>
              <a:rPr lang="de-DE" dirty="0" smtClean="0"/>
              <a:t>Weniger </a:t>
            </a:r>
            <a:r>
              <a:rPr lang="de-DE" dirty="0"/>
              <a:t>bekannt ist allerdings: Aluminium steckt auch im Trinkwasser, in Medikamenten und Kosmetikartikeln wie Impfstoffen oder Deos. </a:t>
            </a:r>
            <a:endParaRPr lang="de-DE" dirty="0" smtClean="0"/>
          </a:p>
          <a:p>
            <a:r>
              <a:rPr lang="de-DE" dirty="0" smtClean="0"/>
              <a:t>Doch </a:t>
            </a:r>
            <a:r>
              <a:rPr lang="de-DE" dirty="0"/>
              <a:t>wie gefährlich ist das billige und stabile Leichtmetall für unsere Gesundheit? </a:t>
            </a:r>
            <a:endParaRPr lang="de-DE" dirty="0" smtClean="0"/>
          </a:p>
          <a:p>
            <a:r>
              <a:rPr lang="de-DE" dirty="0" smtClean="0"/>
              <a:t>Ist </a:t>
            </a:r>
            <a:r>
              <a:rPr lang="de-DE" dirty="0"/>
              <a:t>es so harmlos, wie die Hersteller behaupten?</a:t>
            </a:r>
          </a:p>
        </p:txBody>
      </p:sp>
      <p:sp>
        <p:nvSpPr>
          <p:cNvPr id="3" name="Titel 2"/>
          <p:cNvSpPr>
            <a:spLocks noGrp="1"/>
          </p:cNvSpPr>
          <p:nvPr>
            <p:ph type="title"/>
          </p:nvPr>
        </p:nvSpPr>
        <p:spPr>
          <a:xfrm>
            <a:off x="447928" y="188640"/>
            <a:ext cx="8229600" cy="1224136"/>
          </a:xfrm>
        </p:spPr>
        <p:txBody>
          <a:bodyPr>
            <a:noAutofit/>
          </a:bodyPr>
          <a:lstStyle/>
          <a:p>
            <a:pPr algn="ctr"/>
            <a:r>
              <a:rPr lang="de-DE" sz="4000" b="1" dirty="0"/>
              <a:t>Ist Aluminium so harmlos wie behauptet?</a:t>
            </a:r>
            <a:endParaRPr lang="de-DE" sz="4000" dirty="0"/>
          </a:p>
        </p:txBody>
      </p:sp>
      <p:pic>
        <p:nvPicPr>
          <p:cNvPr id="2050" name="Picture 2" descr="C:\Users\Mario\Desktop\045561-000_aktealu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978" y="4869160"/>
            <a:ext cx="28575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052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412776"/>
            <a:ext cx="8795320" cy="5334000"/>
          </a:xfrm>
        </p:spPr>
        <p:txBody>
          <a:bodyPr>
            <a:normAutofit lnSpcReduction="10000"/>
          </a:bodyPr>
          <a:lstStyle/>
          <a:p>
            <a:r>
              <a:rPr lang="de-DE" dirty="0"/>
              <a:t>Aluminium ist ein Nervengift, kann Menschen krank machen und sogar töten. Wenn hohe Mengen von Aluminium ins Gehirn gelangen, löst es eine Enzephalopathie aus, bei der massenhaft Gehirnzellen absterben. </a:t>
            </a:r>
            <a:endParaRPr lang="de-DE" dirty="0" smtClean="0"/>
          </a:p>
          <a:p>
            <a:r>
              <a:rPr lang="de-DE" dirty="0" smtClean="0"/>
              <a:t>Forscher haben bei Alzheimer Patienten weit überdurchschnittliche Aluminiumwerte im Gehirn festgestellt. </a:t>
            </a:r>
          </a:p>
          <a:p>
            <a:r>
              <a:rPr lang="de-DE" dirty="0" smtClean="0"/>
              <a:t>Aluminiumhaltige Deos erzeugen bei Frauen mit hoher Wahrscheinlichkeit </a:t>
            </a:r>
            <a:r>
              <a:rPr lang="de-DE" dirty="0"/>
              <a:t>Brustkrebs. Deshalb wirbt die K</a:t>
            </a:r>
            <a:r>
              <a:rPr lang="de-DE" dirty="0" smtClean="0"/>
              <a:t>osmetikindustrie seit einigen Monaten mit Aluminiumfreien Deos.  </a:t>
            </a:r>
          </a:p>
          <a:p>
            <a:r>
              <a:rPr lang="de-DE" dirty="0" smtClean="0"/>
              <a:t>Wir </a:t>
            </a:r>
            <a:r>
              <a:rPr lang="de-DE" dirty="0"/>
              <a:t>wissen außerdem, dass Aluminium die Knochenstruktur und -bildung beeinflusst. </a:t>
            </a:r>
          </a:p>
        </p:txBody>
      </p:sp>
      <p:sp>
        <p:nvSpPr>
          <p:cNvPr id="3" name="Titel 2"/>
          <p:cNvSpPr>
            <a:spLocks noGrp="1"/>
          </p:cNvSpPr>
          <p:nvPr>
            <p:ph type="title"/>
          </p:nvPr>
        </p:nvSpPr>
        <p:spPr/>
        <p:txBody>
          <a:bodyPr>
            <a:normAutofit/>
          </a:bodyPr>
          <a:lstStyle/>
          <a:p>
            <a:pPr algn="ctr"/>
            <a:r>
              <a:rPr lang="de-DE" sz="3600" b="1" dirty="0">
                <a:effectLst/>
              </a:rPr>
              <a:t>Was weiß man über die Wirkung von Aluminium in unserem Körper?</a:t>
            </a:r>
            <a:endParaRPr lang="de-DE" sz="3600" dirty="0"/>
          </a:p>
        </p:txBody>
      </p:sp>
    </p:spTree>
    <p:extLst>
      <p:ext uri="{BB962C8B-B14F-4D97-AF65-F5344CB8AC3E}">
        <p14:creationId xmlns:p14="http://schemas.microsoft.com/office/powerpoint/2010/main" val="1757061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260648"/>
            <a:ext cx="8352928" cy="2227312"/>
          </a:xfrm>
        </p:spPr>
        <p:txBody>
          <a:bodyPr>
            <a:noAutofit/>
          </a:bodyPr>
          <a:lstStyle/>
          <a:p>
            <a:pPr algn="ctr"/>
            <a:r>
              <a:rPr lang="de-DE" altLang="de-DE" sz="2800" b="1" dirty="0" smtClean="0">
                <a:solidFill>
                  <a:schemeClr val="tx1"/>
                </a:solidFill>
              </a:rPr>
              <a:t>Geprägt wird der Ort aber auch durch die </a:t>
            </a:r>
            <a:r>
              <a:rPr lang="de-DE" altLang="de-DE" sz="2800" b="1" dirty="0">
                <a:solidFill>
                  <a:schemeClr val="tx1"/>
                </a:solidFill>
              </a:rPr>
              <a:t>Großindustrie – früher durch die </a:t>
            </a:r>
            <a:r>
              <a:rPr lang="de-DE" altLang="de-DE" sz="2800" b="1" dirty="0" smtClean="0">
                <a:solidFill>
                  <a:schemeClr val="tx1"/>
                </a:solidFill>
              </a:rPr>
              <a:t>Maschinenfabrik </a:t>
            </a:r>
            <a:r>
              <a:rPr lang="de-DE" altLang="de-DE" sz="2800" b="1" dirty="0">
                <a:solidFill>
                  <a:schemeClr val="tx1"/>
                </a:solidFill>
              </a:rPr>
              <a:t>Esslingen </a:t>
            </a:r>
            <a:r>
              <a:rPr lang="de-DE" altLang="de-DE" sz="2800" b="1" dirty="0" smtClean="0">
                <a:solidFill>
                  <a:schemeClr val="tx1"/>
                </a:solidFill>
              </a:rPr>
              <a:t>– weltbekannt </a:t>
            </a:r>
            <a:r>
              <a:rPr lang="de-DE" altLang="de-DE" sz="2800" b="1" dirty="0">
                <a:solidFill>
                  <a:schemeClr val="tx1"/>
                </a:solidFill>
              </a:rPr>
              <a:t>durch die Produktion von </a:t>
            </a:r>
            <a:r>
              <a:rPr lang="de-DE" altLang="de-DE" sz="2800" b="1" dirty="0" smtClean="0">
                <a:solidFill>
                  <a:schemeClr val="tx1"/>
                </a:solidFill>
              </a:rPr>
              <a:t>Lokomotiven – heute </a:t>
            </a:r>
            <a:r>
              <a:rPr lang="de-DE" altLang="de-DE" sz="2800" b="1" dirty="0">
                <a:solidFill>
                  <a:schemeClr val="tx1"/>
                </a:solidFill>
              </a:rPr>
              <a:t>steht dort </a:t>
            </a:r>
            <a:r>
              <a:rPr lang="de-DE" altLang="de-DE" sz="2800" b="1" dirty="0" smtClean="0">
                <a:solidFill>
                  <a:schemeClr val="tx1"/>
                </a:solidFill>
              </a:rPr>
              <a:t>von der Firma Daimler einer </a:t>
            </a:r>
            <a:r>
              <a:rPr lang="de-DE" altLang="de-DE" sz="2800" b="1" dirty="0">
                <a:solidFill>
                  <a:schemeClr val="tx1"/>
                </a:solidFill>
              </a:rPr>
              <a:t>der größten </a:t>
            </a:r>
            <a:r>
              <a:rPr lang="de-DE" altLang="de-DE" sz="2800" b="1" dirty="0" smtClean="0">
                <a:solidFill>
                  <a:schemeClr val="tx1"/>
                </a:solidFill>
              </a:rPr>
              <a:t>Gießereibetriebe Europas</a:t>
            </a:r>
            <a:endParaRPr lang="de-DE" sz="2800" b="1" dirty="0"/>
          </a:p>
        </p:txBody>
      </p:sp>
      <p:pic>
        <p:nvPicPr>
          <p:cNvPr id="5" name="Picture 6" descr="Mettingen 2011 01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1720" y="2708920"/>
            <a:ext cx="4900082" cy="3675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14470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79512" y="1524000"/>
            <a:ext cx="8507288" cy="4572000"/>
          </a:xfrm>
        </p:spPr>
        <p:txBody>
          <a:bodyPr>
            <a:normAutofit/>
          </a:bodyPr>
          <a:lstStyle/>
          <a:p>
            <a:r>
              <a:rPr lang="de-DE" dirty="0"/>
              <a:t>Die Behörden für Lebensmittelsicherheit </a:t>
            </a:r>
            <a:r>
              <a:rPr lang="de-DE" dirty="0" smtClean="0"/>
              <a:t>wie die EFSA </a:t>
            </a:r>
          </a:p>
          <a:p>
            <a:pPr marL="0" indent="0">
              <a:buNone/>
            </a:pPr>
            <a:r>
              <a:rPr lang="de-DE" dirty="0" smtClean="0"/>
              <a:t>   (Europäische Behörde </a:t>
            </a:r>
            <a:r>
              <a:rPr lang="de-DE" dirty="0"/>
              <a:t>für </a:t>
            </a:r>
            <a:r>
              <a:rPr lang="de-DE" dirty="0" smtClean="0"/>
              <a:t>Lebensmittelsicherheit) </a:t>
            </a:r>
          </a:p>
          <a:p>
            <a:pPr marL="0" indent="0">
              <a:buNone/>
            </a:pPr>
            <a:r>
              <a:rPr lang="de-DE" dirty="0" smtClean="0"/>
              <a:t>   vertreten in erster Linie die Industrie. </a:t>
            </a:r>
          </a:p>
          <a:p>
            <a:endParaRPr lang="de-DE" dirty="0" smtClean="0"/>
          </a:p>
          <a:p>
            <a:r>
              <a:rPr lang="de-DE" dirty="0" smtClean="0"/>
              <a:t>der </a:t>
            </a:r>
            <a:r>
              <a:rPr lang="de-DE" dirty="0"/>
              <a:t>Einfluss der Aluminiumlobby auf Regierungen und deren Forschungssubventionen ist immens. </a:t>
            </a:r>
            <a:endParaRPr lang="de-DE" dirty="0" smtClean="0"/>
          </a:p>
          <a:p>
            <a:endParaRPr lang="de-DE" dirty="0" smtClean="0"/>
          </a:p>
          <a:p>
            <a:r>
              <a:rPr lang="de-DE" dirty="0" smtClean="0"/>
              <a:t>Doch wenn sich die Erkenntnis durchsetzt, </a:t>
            </a:r>
            <a:r>
              <a:rPr lang="de-DE" dirty="0"/>
              <a:t>dass Aluminium </a:t>
            </a:r>
            <a:r>
              <a:rPr lang="de-DE" dirty="0" smtClean="0"/>
              <a:t>z.B. eine </a:t>
            </a:r>
            <a:r>
              <a:rPr lang="de-DE" dirty="0"/>
              <a:t>Ursache für </a:t>
            </a:r>
            <a:r>
              <a:rPr lang="de-DE" dirty="0" smtClean="0"/>
              <a:t>Alzheimer oder Krebs  ist , </a:t>
            </a:r>
            <a:r>
              <a:rPr lang="de-DE" dirty="0"/>
              <a:t>wären ganze Industriezweige betroffen. </a:t>
            </a:r>
            <a:endParaRPr lang="de-DE" dirty="0" smtClean="0"/>
          </a:p>
          <a:p>
            <a:pPr marL="0" indent="0">
              <a:buNone/>
            </a:pPr>
            <a:endParaRPr lang="de-DE" dirty="0"/>
          </a:p>
        </p:txBody>
      </p:sp>
      <p:sp>
        <p:nvSpPr>
          <p:cNvPr id="3" name="Titel 2"/>
          <p:cNvSpPr>
            <a:spLocks noGrp="1"/>
          </p:cNvSpPr>
          <p:nvPr>
            <p:ph type="title"/>
          </p:nvPr>
        </p:nvSpPr>
        <p:spPr/>
        <p:txBody>
          <a:bodyPr>
            <a:normAutofit/>
          </a:bodyPr>
          <a:lstStyle/>
          <a:p>
            <a:pPr algn="ctr"/>
            <a:r>
              <a:rPr lang="de-DE" sz="3200" b="1" dirty="0">
                <a:effectLst/>
              </a:rPr>
              <a:t>Warum sehen Gesundheitsorganisationen bislang keinen Handlungsbedarf?</a:t>
            </a:r>
            <a:endParaRPr lang="de-DE" sz="3200" dirty="0"/>
          </a:p>
        </p:txBody>
      </p:sp>
    </p:spTree>
    <p:extLst>
      <p:ext uri="{BB962C8B-B14F-4D97-AF65-F5344CB8AC3E}">
        <p14:creationId xmlns:p14="http://schemas.microsoft.com/office/powerpoint/2010/main" val="18040365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1666464"/>
            <a:ext cx="8229600" cy="5184576"/>
          </a:xfrm>
        </p:spPr>
        <p:txBody>
          <a:bodyPr>
            <a:normAutofit fontScale="92500" lnSpcReduction="10000"/>
          </a:bodyPr>
          <a:lstStyle/>
          <a:p>
            <a:pPr marL="0" indent="0">
              <a:buNone/>
            </a:pPr>
            <a:r>
              <a:rPr lang="de-DE" sz="3000" dirty="0" smtClean="0"/>
              <a:t>„… Das Vorhaben kann nach Einschätzung der Behörde aufgrund überschlägiger Prüfung … </a:t>
            </a:r>
            <a:r>
              <a:rPr lang="de-DE" sz="3500" b="1" dirty="0" smtClean="0">
                <a:solidFill>
                  <a:srgbClr val="FFFF00"/>
                </a:solidFill>
              </a:rPr>
              <a:t>keine erheblichen nachteiligen Umweltauswirkungen haben </a:t>
            </a:r>
            <a:r>
              <a:rPr lang="de-DE" sz="3500" b="1" dirty="0" smtClean="0"/>
              <a:t>… </a:t>
            </a:r>
          </a:p>
          <a:p>
            <a:pPr marL="0" indent="0">
              <a:buNone/>
            </a:pPr>
            <a:r>
              <a:rPr lang="de-DE" sz="3500" b="1" dirty="0" smtClean="0">
                <a:solidFill>
                  <a:srgbClr val="FFFF00"/>
                </a:solidFill>
              </a:rPr>
              <a:t>Eine Umweltverträglichkeitsprüfung soll deshalb unterbleiben </a:t>
            </a:r>
            <a:r>
              <a:rPr lang="de-DE" sz="3500" b="1" dirty="0" smtClean="0"/>
              <a:t>…“ </a:t>
            </a:r>
          </a:p>
          <a:p>
            <a:pPr marL="0" indent="0">
              <a:buNone/>
            </a:pPr>
            <a:endParaRPr lang="de-DE" sz="3500" b="1" dirty="0" smtClean="0"/>
          </a:p>
          <a:p>
            <a:pPr marL="0" indent="0">
              <a:buNone/>
            </a:pPr>
            <a:r>
              <a:rPr lang="de-DE" sz="3000" dirty="0" smtClean="0"/>
              <a:t>Die Untersuchung z.B. des österreichischen Bundesumweltamtes, die auf der Auswertung einer großen Zahl von wissenschaftlichen Untersuchungen beruht, wird einfach ignoriert.</a:t>
            </a:r>
            <a:endParaRPr lang="de-DE" sz="3000" dirty="0"/>
          </a:p>
        </p:txBody>
      </p:sp>
      <p:sp>
        <p:nvSpPr>
          <p:cNvPr id="3" name="Titel 2"/>
          <p:cNvSpPr>
            <a:spLocks noGrp="1"/>
          </p:cNvSpPr>
          <p:nvPr>
            <p:ph type="title"/>
          </p:nvPr>
        </p:nvSpPr>
        <p:spPr>
          <a:xfrm>
            <a:off x="395536" y="260648"/>
            <a:ext cx="8229600" cy="1407840"/>
          </a:xfrm>
        </p:spPr>
        <p:txBody>
          <a:bodyPr>
            <a:noAutofit/>
          </a:bodyPr>
          <a:lstStyle/>
          <a:p>
            <a:pPr algn="ctr"/>
            <a:r>
              <a:rPr lang="de-DE" sz="3200" b="1" dirty="0" smtClean="0"/>
              <a:t>Das  Regierungspräsidiums Stuttgart  stellt in der Genehmigung des Aluminiumschmelzofens  lapidar fest:</a:t>
            </a:r>
            <a:endParaRPr lang="de-DE" sz="3200" b="1" dirty="0"/>
          </a:p>
        </p:txBody>
      </p:sp>
    </p:spTree>
    <p:extLst>
      <p:ext uri="{BB962C8B-B14F-4D97-AF65-F5344CB8AC3E}">
        <p14:creationId xmlns:p14="http://schemas.microsoft.com/office/powerpoint/2010/main" val="1708288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a:bodyPr>
          <a:lstStyle/>
          <a:p>
            <a:r>
              <a:rPr lang="de-DE" dirty="0" smtClean="0"/>
              <a:t>Erst aus der Genehmigung des Regierungspräsidiums haben wir erfahren, dass die Stadt Esslingen bereits im Oktober 2014 eine Sondergenehmigung für den Bau des Aluminiumschmelzofens erteilt hat.  Eine Festsetzung des Bebauungsplans von 1930 wurde aufgehoben, die vorsieht, dass Betriebe , die „durch gefährliche Luftverschmutzung die Wohnstadt gefährden können, ausgeschlossen sind.“</a:t>
            </a:r>
          </a:p>
          <a:p>
            <a:r>
              <a:rPr lang="de-DE" dirty="0" smtClean="0"/>
              <a:t>Nicht nur bei der Rückzahlung der 17,5 </a:t>
            </a:r>
            <a:r>
              <a:rPr lang="de-DE" dirty="0" err="1" smtClean="0"/>
              <a:t>Mio</a:t>
            </a:r>
            <a:r>
              <a:rPr lang="de-DE" dirty="0" smtClean="0"/>
              <a:t> Gewerbesteuer an Daimler, sondern auch in allen Umweltfragen ist der Kniefall vor dem Weltkonzern oberstes Gebot für die Stadtverwaltung. </a:t>
            </a:r>
            <a:endParaRPr lang="de-DE" dirty="0"/>
          </a:p>
        </p:txBody>
      </p:sp>
      <p:sp>
        <p:nvSpPr>
          <p:cNvPr id="3" name="Titel 2"/>
          <p:cNvSpPr>
            <a:spLocks noGrp="1"/>
          </p:cNvSpPr>
          <p:nvPr>
            <p:ph type="title"/>
          </p:nvPr>
        </p:nvSpPr>
        <p:spPr/>
        <p:txBody>
          <a:bodyPr>
            <a:normAutofit fontScale="90000"/>
          </a:bodyPr>
          <a:lstStyle/>
          <a:p>
            <a:pPr algn="ctr"/>
            <a:r>
              <a:rPr lang="de-DE" b="1" dirty="0" smtClean="0"/>
              <a:t>Sondergenehmigung durch die </a:t>
            </a:r>
            <a:br>
              <a:rPr lang="de-DE" b="1" dirty="0" smtClean="0"/>
            </a:br>
            <a:r>
              <a:rPr lang="de-DE" b="1" dirty="0" smtClean="0"/>
              <a:t>Stadt </a:t>
            </a:r>
            <a:r>
              <a:rPr lang="de-DE" b="1" dirty="0"/>
              <a:t>E</a:t>
            </a:r>
            <a:r>
              <a:rPr lang="de-DE" b="1" dirty="0" smtClean="0"/>
              <a:t>sslingen</a:t>
            </a:r>
            <a:endParaRPr lang="de-DE" b="1" dirty="0"/>
          </a:p>
        </p:txBody>
      </p:sp>
    </p:spTree>
    <p:extLst>
      <p:ext uri="{BB962C8B-B14F-4D97-AF65-F5344CB8AC3E}">
        <p14:creationId xmlns:p14="http://schemas.microsoft.com/office/powerpoint/2010/main" val="1195455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348880"/>
            <a:ext cx="8229600" cy="4032448"/>
          </a:xfrm>
        </p:spPr>
        <p:txBody>
          <a:bodyPr>
            <a:normAutofit/>
          </a:bodyPr>
          <a:lstStyle/>
          <a:p>
            <a:pPr>
              <a:defRPr/>
            </a:pPr>
            <a:r>
              <a:rPr lang="de-DE" dirty="0" smtClean="0"/>
              <a:t>Regierungsbehörden Politik und Konzerne berufen sich seit Jahren immer wieder auf die zentrale Feststellung: </a:t>
            </a:r>
          </a:p>
          <a:p>
            <a:pPr marL="0" indent="0" algn="ctr">
              <a:buNone/>
              <a:defRPr/>
            </a:pPr>
            <a:r>
              <a:rPr lang="de-DE" sz="3200" dirty="0" smtClean="0">
                <a:solidFill>
                  <a:srgbClr val="FFFF00"/>
                </a:solidFill>
              </a:rPr>
              <a:t>Die Grenzwerte werden eingehalten.</a:t>
            </a:r>
          </a:p>
          <a:p>
            <a:pPr marL="0" indent="0">
              <a:buNone/>
              <a:defRPr/>
            </a:pPr>
            <a:endParaRPr lang="de-DE" dirty="0" smtClean="0"/>
          </a:p>
          <a:p>
            <a:pPr>
              <a:defRPr/>
            </a:pPr>
            <a:r>
              <a:rPr lang="de-DE" dirty="0" smtClean="0"/>
              <a:t>Was hat es mit diesen Grenzwerten auf sich? </a:t>
            </a:r>
          </a:p>
          <a:p>
            <a:pPr marL="0" indent="0">
              <a:buNone/>
              <a:defRPr/>
            </a:pPr>
            <a:endParaRPr lang="de-DE" dirty="0" smtClean="0"/>
          </a:p>
          <a:p>
            <a:pPr>
              <a:defRPr/>
            </a:pPr>
            <a:r>
              <a:rPr lang="de-DE" dirty="0" smtClean="0"/>
              <a:t>Wie kommen sie zustande?</a:t>
            </a:r>
            <a:endParaRPr lang="de-DE" dirty="0"/>
          </a:p>
        </p:txBody>
      </p:sp>
      <p:sp>
        <p:nvSpPr>
          <p:cNvPr id="2" name="Titel 1"/>
          <p:cNvSpPr>
            <a:spLocks noGrp="1"/>
          </p:cNvSpPr>
          <p:nvPr>
            <p:ph type="title"/>
          </p:nvPr>
        </p:nvSpPr>
        <p:spPr>
          <a:xfrm>
            <a:off x="323528" y="476672"/>
            <a:ext cx="8229600" cy="2124472"/>
          </a:xfrm>
        </p:spPr>
        <p:txBody>
          <a:bodyPr>
            <a:normAutofit fontScale="90000"/>
          </a:bodyPr>
          <a:lstStyle/>
          <a:p>
            <a:pPr algn="ctr">
              <a:defRPr/>
            </a:pPr>
            <a:r>
              <a:rPr lang="de-DE" sz="4400" b="1" dirty="0" smtClean="0">
                <a:solidFill>
                  <a:srgbClr val="FFFF00"/>
                </a:solidFill>
              </a:rPr>
              <a:t>Die </a:t>
            </a:r>
            <a:r>
              <a:rPr lang="de-DE" sz="4400" b="1" dirty="0">
                <a:solidFill>
                  <a:srgbClr val="FFFF00"/>
                </a:solidFill>
              </a:rPr>
              <a:t>Sache mit den </a:t>
            </a:r>
            <a:r>
              <a:rPr lang="de-DE" sz="4400" b="1" dirty="0" smtClean="0">
                <a:solidFill>
                  <a:srgbClr val="FFFF00"/>
                </a:solidFill>
              </a:rPr>
              <a:t>Grenzwerten -</a:t>
            </a:r>
            <a:r>
              <a:rPr lang="de-DE" sz="4400" b="1" dirty="0">
                <a:solidFill>
                  <a:srgbClr val="FFFF00"/>
                </a:solidFill>
              </a:rPr>
              <a:t/>
            </a:r>
            <a:br>
              <a:rPr lang="de-DE" sz="4400" b="1" dirty="0">
                <a:solidFill>
                  <a:srgbClr val="FFFF00"/>
                </a:solidFill>
              </a:rPr>
            </a:br>
            <a:r>
              <a:rPr lang="de-DE" sz="4400" b="1" dirty="0" smtClean="0">
                <a:solidFill>
                  <a:srgbClr val="FFFF00"/>
                </a:solidFill>
                <a:effectLst/>
              </a:rPr>
              <a:t>Desinformation </a:t>
            </a:r>
            <a:r>
              <a:rPr lang="de-DE" sz="4400" b="1" dirty="0">
                <a:solidFill>
                  <a:srgbClr val="FFFF00"/>
                </a:solidFill>
                <a:effectLst/>
              </a:rPr>
              <a:t>und Verharmlosung der </a:t>
            </a:r>
            <a:r>
              <a:rPr lang="de-DE" sz="4400" b="1" dirty="0" smtClean="0">
                <a:solidFill>
                  <a:srgbClr val="FFFF00"/>
                </a:solidFill>
                <a:effectLst/>
              </a:rPr>
              <a:t>Gefahren </a:t>
            </a:r>
            <a:r>
              <a:rPr lang="de-DE" sz="3200" dirty="0">
                <a:effectLst/>
              </a:rPr>
              <a:t/>
            </a:r>
            <a:br>
              <a:rPr lang="de-DE" sz="3200" dirty="0">
                <a:effectLst/>
              </a:rPr>
            </a:br>
            <a:endParaRPr lang="de-DE" sz="3200" dirty="0"/>
          </a:p>
        </p:txBody>
      </p:sp>
    </p:spTree>
    <p:extLst>
      <p:ext uri="{BB962C8B-B14F-4D97-AF65-F5344CB8AC3E}">
        <p14:creationId xmlns:p14="http://schemas.microsoft.com/office/powerpoint/2010/main" val="2148400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de-DE" b="1" dirty="0" smtClean="0">
                <a:effectLst/>
              </a:rPr>
              <a:t>„Luft</a:t>
            </a:r>
            <a:r>
              <a:rPr lang="de-DE" b="1" dirty="0" smtClean="0">
                <a:solidFill>
                  <a:srgbClr val="FFFF00"/>
                </a:solidFill>
                <a:effectLst/>
              </a:rPr>
              <a:t>rein</a:t>
            </a:r>
            <a:r>
              <a:rPr lang="de-DE" b="1" dirty="0" smtClean="0">
                <a:effectLst/>
              </a:rPr>
              <a:t>haltung“ </a:t>
            </a:r>
            <a:r>
              <a:rPr lang="de-DE" b="1" dirty="0">
                <a:effectLst/>
              </a:rPr>
              <a:t>in der EU</a:t>
            </a:r>
            <a:endParaRPr lang="de-DE" dirty="0"/>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905000"/>
            <a:ext cx="7620000" cy="3810000"/>
          </a:xfrm>
        </p:spPr>
      </p:pic>
    </p:spTree>
    <p:extLst>
      <p:ext uri="{BB962C8B-B14F-4D97-AF65-F5344CB8AC3E}">
        <p14:creationId xmlns:p14="http://schemas.microsoft.com/office/powerpoint/2010/main" val="21712427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lnSpcReduction="20000"/>
          </a:bodyPr>
          <a:lstStyle/>
          <a:p>
            <a:r>
              <a:rPr lang="de-DE" dirty="0" smtClean="0"/>
              <a:t>„Saubere </a:t>
            </a:r>
            <a:r>
              <a:rPr lang="de-DE" dirty="0"/>
              <a:t>Luft für </a:t>
            </a:r>
            <a:r>
              <a:rPr lang="de-DE" dirty="0" smtClean="0"/>
              <a:t>Europa“ </a:t>
            </a:r>
            <a:r>
              <a:rPr lang="de-DE" dirty="0"/>
              <a:t>nennt die Europäische Kommission ihre thematische Strategie zur Bekämpfung der Luftverschmutzung. </a:t>
            </a:r>
            <a:endParaRPr lang="de-DE" dirty="0" smtClean="0"/>
          </a:p>
          <a:p>
            <a:endParaRPr lang="de-DE" dirty="0" smtClean="0"/>
          </a:p>
          <a:p>
            <a:r>
              <a:rPr lang="de-DE" dirty="0" smtClean="0"/>
              <a:t>CAFE </a:t>
            </a:r>
            <a:r>
              <a:rPr lang="de-DE" dirty="0"/>
              <a:t>ist eine von sieben vorgesehenen thematischen Strategien des sechsten Umweltaktionsprogramms. </a:t>
            </a:r>
            <a:endParaRPr lang="de-DE" dirty="0" smtClean="0"/>
          </a:p>
          <a:p>
            <a:endParaRPr lang="de-DE" dirty="0" smtClean="0"/>
          </a:p>
          <a:p>
            <a:r>
              <a:rPr lang="de-DE" dirty="0" smtClean="0"/>
              <a:t>Das </a:t>
            </a:r>
            <a:r>
              <a:rPr lang="de-DE" dirty="0"/>
              <a:t>für 2020 angestrebte Ziel dieser Strategie ist, die Luftverschmutzung so weit zu vermindern, dass von ihr keine inakzeptablen Auswirkungen für Mensch und Umwelt mehr ausgehen. Mit der Richtlinie über Luftqualität und saubere Luft für Europa, die am 11. Juni 2008 in Kraft trat, ist ein Teil dieser Strategie umgesetzt worden. </a:t>
            </a:r>
          </a:p>
        </p:txBody>
      </p:sp>
      <p:sp>
        <p:nvSpPr>
          <p:cNvPr id="3" name="Titel 2"/>
          <p:cNvSpPr>
            <a:spLocks noGrp="1"/>
          </p:cNvSpPr>
          <p:nvPr>
            <p:ph type="title"/>
          </p:nvPr>
        </p:nvSpPr>
        <p:spPr/>
        <p:txBody>
          <a:bodyPr/>
          <a:lstStyle/>
          <a:p>
            <a:pPr algn="ctr"/>
            <a:r>
              <a:rPr lang="en-US" b="1" dirty="0">
                <a:effectLst/>
              </a:rPr>
              <a:t>Clean Air for Europe (CAFE)</a:t>
            </a:r>
            <a:endParaRPr lang="de-DE" b="1" dirty="0"/>
          </a:p>
        </p:txBody>
      </p:sp>
    </p:spTree>
    <p:extLst>
      <p:ext uri="{BB962C8B-B14F-4D97-AF65-F5344CB8AC3E}">
        <p14:creationId xmlns:p14="http://schemas.microsoft.com/office/powerpoint/2010/main" val="11593192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2060848"/>
            <a:ext cx="8229600" cy="3528392"/>
          </a:xfrm>
        </p:spPr>
        <p:txBody>
          <a:bodyPr>
            <a:noAutofit/>
          </a:bodyPr>
          <a:lstStyle/>
          <a:p>
            <a:r>
              <a:rPr lang="de-DE" sz="2800" dirty="0" smtClean="0"/>
              <a:t>Diese </a:t>
            </a:r>
            <a:r>
              <a:rPr lang="de-DE" sz="2800" dirty="0"/>
              <a:t>Richtlinie 2008/50/EG </a:t>
            </a:r>
            <a:r>
              <a:rPr lang="de-DE" sz="2800" dirty="0">
                <a:solidFill>
                  <a:srgbClr val="FFFF00"/>
                </a:solidFill>
              </a:rPr>
              <a:t>bestätigt die geltenden Grenzwerte</a:t>
            </a:r>
            <a:r>
              <a:rPr lang="de-DE" sz="2800" dirty="0"/>
              <a:t> für Stickstoffdioxid und Stickstoffoxide, Feinstaub (PM</a:t>
            </a:r>
            <a:r>
              <a:rPr lang="de-DE" sz="2800" baseline="-25000" dirty="0"/>
              <a:t>10</a:t>
            </a:r>
            <a:r>
              <a:rPr lang="de-DE" sz="2800" dirty="0"/>
              <a:t>), Schwefeldioxid, Benzol, Kohlenmonoxid und Blei und legt darüber hinaus zusätzliche Luftqualitätsstandards für die noch kleineren PM</a:t>
            </a:r>
            <a:r>
              <a:rPr lang="de-DE" sz="2800" baseline="-25000" dirty="0"/>
              <a:t>2,5</a:t>
            </a:r>
            <a:r>
              <a:rPr lang="de-DE" sz="2800" dirty="0"/>
              <a:t>-Feinstäube fest. </a:t>
            </a:r>
          </a:p>
        </p:txBody>
      </p:sp>
      <p:sp>
        <p:nvSpPr>
          <p:cNvPr id="3" name="Titel 2"/>
          <p:cNvSpPr>
            <a:spLocks noGrp="1"/>
          </p:cNvSpPr>
          <p:nvPr>
            <p:ph type="title"/>
          </p:nvPr>
        </p:nvSpPr>
        <p:spPr/>
        <p:txBody>
          <a:bodyPr/>
          <a:lstStyle/>
          <a:p>
            <a:pPr algn="ctr"/>
            <a:r>
              <a:rPr lang="de-DE" b="1" dirty="0" smtClean="0"/>
              <a:t>Grenzwerte für Europa</a:t>
            </a:r>
            <a:endParaRPr lang="de-DE" b="1" dirty="0"/>
          </a:p>
        </p:txBody>
      </p:sp>
    </p:spTree>
    <p:extLst>
      <p:ext uri="{BB962C8B-B14F-4D97-AF65-F5344CB8AC3E}">
        <p14:creationId xmlns:p14="http://schemas.microsoft.com/office/powerpoint/2010/main" val="1330091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404664"/>
            <a:ext cx="8229600" cy="720080"/>
          </a:xfrm>
        </p:spPr>
        <p:txBody>
          <a:bodyPr>
            <a:normAutofit/>
          </a:bodyPr>
          <a:lstStyle/>
          <a:p>
            <a:pPr algn="ctr"/>
            <a:r>
              <a:rPr lang="de-DE" sz="3200" b="1" dirty="0" smtClean="0">
                <a:solidFill>
                  <a:srgbClr val="FFFF00"/>
                </a:solidFill>
              </a:rPr>
              <a:t>Wer bestimmt aber die Grenzwerte wirklich?</a:t>
            </a:r>
            <a:endParaRPr lang="de-DE" sz="3200" b="1" dirty="0">
              <a:solidFill>
                <a:srgbClr val="FFFF00"/>
              </a:solidFill>
            </a:endParaRPr>
          </a:p>
        </p:txBody>
      </p:sp>
      <p:pic>
        <p:nvPicPr>
          <p:cNvPr id="13" name="Die EU Kommission für Grenzwert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251520" y="1340768"/>
            <a:ext cx="8640508" cy="4860286"/>
          </a:xfrm>
        </p:spPr>
      </p:pic>
    </p:spTree>
    <p:extLst>
      <p:ext uri="{BB962C8B-B14F-4D97-AF65-F5344CB8AC3E}">
        <p14:creationId xmlns:p14="http://schemas.microsoft.com/office/powerpoint/2010/main" val="9790432"/>
      </p:ext>
    </p:extLst>
  </p:cSld>
  <p:clrMapOvr>
    <a:masterClrMapping/>
  </p:clrMapOvr>
  <p:timing>
    <p:tnLst>
      <p:par>
        <p:cTn id="1" dur="indefinite" restart="never" nodeType="tmRoot">
          <p:childTnLst>
            <p:video>
              <p:cMediaNode vol="80000">
                <p:cTn id="2" fill="hold" display="0">
                  <p:stCondLst>
                    <p:cond delay="indefinite"/>
                  </p:stCondLst>
                </p:cTn>
                <p:tgtEl>
                  <p:spTgt spid="1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Rot="1" noChangeArrowheads="1"/>
          </p:cNvSpPr>
          <p:nvPr>
            <p:ph idx="1"/>
          </p:nvPr>
        </p:nvSpPr>
        <p:spPr>
          <a:xfrm>
            <a:off x="539552" y="980728"/>
            <a:ext cx="8229600" cy="5616624"/>
          </a:xfrm>
        </p:spPr>
        <p:txBody>
          <a:bodyPr>
            <a:normAutofit/>
          </a:bodyPr>
          <a:lstStyle/>
          <a:p>
            <a:pPr eaLnBrk="1" hangingPunct="1">
              <a:lnSpc>
                <a:spcPct val="80000"/>
              </a:lnSpc>
              <a:defRPr/>
            </a:pPr>
            <a:endParaRPr lang="de-DE" altLang="de-DE" dirty="0" smtClean="0"/>
          </a:p>
          <a:p>
            <a:pPr eaLnBrk="1" hangingPunct="1">
              <a:lnSpc>
                <a:spcPct val="80000"/>
              </a:lnSpc>
              <a:defRPr/>
            </a:pPr>
            <a:r>
              <a:rPr lang="de-DE" altLang="de-DE" dirty="0" smtClean="0"/>
              <a:t>Gesundheitsschädliche Arbeits- und Produktions-bedingungen mit Auswirkungen für Mensch und Umwelt sind ein wichtiges Thema und werden noch zu wenig beachtet.</a:t>
            </a:r>
          </a:p>
          <a:p>
            <a:pPr eaLnBrk="1" hangingPunct="1">
              <a:lnSpc>
                <a:spcPct val="80000"/>
              </a:lnSpc>
              <a:defRPr/>
            </a:pPr>
            <a:r>
              <a:rPr lang="de-DE" altLang="de-DE" dirty="0" smtClean="0"/>
              <a:t>Tausende von Giftstoffen werden täglich unkontrolliert freigesetzt. Profitmaximierung ist das alles entscheidende Motiv.</a:t>
            </a:r>
          </a:p>
          <a:p>
            <a:pPr eaLnBrk="1" hangingPunct="1">
              <a:lnSpc>
                <a:spcPct val="80000"/>
              </a:lnSpc>
              <a:defRPr/>
            </a:pPr>
            <a:r>
              <a:rPr lang="de-DE" altLang="de-DE" dirty="0" smtClean="0"/>
              <a:t>Die Zunahme der Krebserkrankungen – seit 1990 um 30 Prozent – steht damit in engem Zusammenhang (Jede Minute wird in Deutschland eine neue Krebsdiagnose gestellt!). </a:t>
            </a:r>
          </a:p>
          <a:p>
            <a:pPr eaLnBrk="1" hangingPunct="1">
              <a:lnSpc>
                <a:spcPct val="80000"/>
              </a:lnSpc>
              <a:defRPr/>
            </a:pPr>
            <a:r>
              <a:rPr lang="de-DE" altLang="de-DE" dirty="0" smtClean="0"/>
              <a:t>Die Herrschenden sind in der Umweltfrage in der Defensive! Andererseits wird in der Bevölkerung noch das </a:t>
            </a:r>
            <a:r>
              <a:rPr lang="de-DE" altLang="de-DE" u="sng" dirty="0" smtClean="0"/>
              <a:t>tatsächliche Ausmaß</a:t>
            </a:r>
            <a:r>
              <a:rPr lang="de-DE" altLang="de-DE" dirty="0" smtClean="0"/>
              <a:t> der Gefahr unterschätzt.  </a:t>
            </a:r>
          </a:p>
        </p:txBody>
      </p:sp>
      <p:sp>
        <p:nvSpPr>
          <p:cNvPr id="43010" name="Rectangle 2"/>
          <p:cNvSpPr>
            <a:spLocks noGrp="1" noRot="1" noChangeArrowheads="1"/>
          </p:cNvSpPr>
          <p:nvPr>
            <p:ph type="title"/>
          </p:nvPr>
        </p:nvSpPr>
        <p:spPr>
          <a:xfrm>
            <a:off x="457200" y="152400"/>
            <a:ext cx="8229600" cy="900336"/>
          </a:xfrm>
        </p:spPr>
        <p:txBody>
          <a:bodyPr/>
          <a:lstStyle/>
          <a:p>
            <a:pPr eaLnBrk="1" hangingPunct="1">
              <a:defRPr/>
            </a:pPr>
            <a:r>
              <a:rPr lang="de-DE" altLang="de-DE" dirty="0" smtClean="0"/>
              <a:t>Schlussfolgerungen 1</a:t>
            </a:r>
          </a:p>
        </p:txBody>
      </p:sp>
    </p:spTree>
    <p:extLst>
      <p:ext uri="{BB962C8B-B14F-4D97-AF65-F5344CB8AC3E}">
        <p14:creationId xmlns:p14="http://schemas.microsoft.com/office/powerpoint/2010/main" val="30825276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Rot="1" noChangeArrowheads="1"/>
          </p:cNvSpPr>
          <p:nvPr>
            <p:ph idx="1"/>
          </p:nvPr>
        </p:nvSpPr>
        <p:spPr>
          <a:xfrm>
            <a:off x="467544" y="1340768"/>
            <a:ext cx="8229600" cy="4896544"/>
          </a:xfrm>
        </p:spPr>
        <p:txBody>
          <a:bodyPr>
            <a:noAutofit/>
          </a:bodyPr>
          <a:lstStyle/>
          <a:p>
            <a:pPr eaLnBrk="1" hangingPunct="1">
              <a:lnSpc>
                <a:spcPct val="90000"/>
              </a:lnSpc>
              <a:defRPr/>
            </a:pPr>
            <a:r>
              <a:rPr lang="de-DE" altLang="de-DE" dirty="0" smtClean="0"/>
              <a:t>Mit Aufklärung und geduldiger Kleinarbeit muss diese Unterschätzung der Gefahren durchbrochen werden</a:t>
            </a:r>
          </a:p>
          <a:p>
            <a:pPr eaLnBrk="1" hangingPunct="1">
              <a:lnSpc>
                <a:spcPct val="90000"/>
              </a:lnSpc>
              <a:defRPr/>
            </a:pPr>
            <a:r>
              <a:rPr lang="de-DE" altLang="de-DE" dirty="0" smtClean="0"/>
              <a:t>Dabei kommt es darauf an, sich nicht durch „Totschlagargumente“ wie: „Die Grenzwerte werden doch eingehalten“ oder „Eure Forderungen gefährden Arbeitsplätze“ beeindrucken zu lassen, sondern diese überzeugend zu widerlegen.</a:t>
            </a:r>
          </a:p>
          <a:p>
            <a:pPr eaLnBrk="1" hangingPunct="1">
              <a:lnSpc>
                <a:spcPct val="90000"/>
              </a:lnSpc>
              <a:defRPr/>
            </a:pPr>
            <a:r>
              <a:rPr lang="de-DE" altLang="de-DE" dirty="0" smtClean="0"/>
              <a:t>FÜR ermutigt die Betroffenen selbst aktiv zu werden und hilft ihnen, ihre Interessen durchzusetzen.</a:t>
            </a:r>
          </a:p>
          <a:p>
            <a:pPr eaLnBrk="1" hangingPunct="1">
              <a:lnSpc>
                <a:spcPct val="90000"/>
              </a:lnSpc>
              <a:defRPr/>
            </a:pPr>
            <a:r>
              <a:rPr lang="de-DE" altLang="de-DE" dirty="0" smtClean="0"/>
              <a:t>FÜR betreibt keine Stellvertreterpolitik, sondern setzt auf die Kraft der einfachen Menschen. </a:t>
            </a:r>
          </a:p>
        </p:txBody>
      </p:sp>
      <p:sp>
        <p:nvSpPr>
          <p:cNvPr id="44034" name="Rectangle 2"/>
          <p:cNvSpPr>
            <a:spLocks noGrp="1" noRot="1" noChangeArrowheads="1"/>
          </p:cNvSpPr>
          <p:nvPr>
            <p:ph type="title"/>
          </p:nvPr>
        </p:nvSpPr>
        <p:spPr>
          <a:xfrm>
            <a:off x="457200" y="152400"/>
            <a:ext cx="8229600" cy="900336"/>
          </a:xfrm>
        </p:spPr>
        <p:txBody>
          <a:bodyPr/>
          <a:lstStyle/>
          <a:p>
            <a:pPr eaLnBrk="1" hangingPunct="1">
              <a:defRPr/>
            </a:pPr>
            <a:r>
              <a:rPr lang="de-DE" altLang="de-DE" dirty="0" smtClean="0"/>
              <a:t>Schlussfolgerungen 2</a:t>
            </a:r>
          </a:p>
        </p:txBody>
      </p:sp>
    </p:spTree>
    <p:extLst>
      <p:ext uri="{BB962C8B-B14F-4D97-AF65-F5344CB8AC3E}">
        <p14:creationId xmlns:p14="http://schemas.microsoft.com/office/powerpoint/2010/main" val="1834777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95536" y="260648"/>
            <a:ext cx="8229600" cy="2088232"/>
          </a:xfrm>
        </p:spPr>
        <p:txBody>
          <a:bodyPr>
            <a:noAutofit/>
          </a:bodyPr>
          <a:lstStyle/>
          <a:p>
            <a:pPr algn="ctr"/>
            <a:r>
              <a:rPr lang="de-DE" altLang="de-DE" sz="2800" b="1" dirty="0"/>
              <a:t>Auf dem </a:t>
            </a:r>
            <a:r>
              <a:rPr lang="de-DE" altLang="de-DE" sz="2800" b="1" dirty="0" smtClean="0"/>
              <a:t>Werksgelände </a:t>
            </a:r>
            <a:r>
              <a:rPr lang="de-DE" altLang="de-DE" sz="2800" b="1" dirty="0"/>
              <a:t>arbeiten etwa 5000 Beschäftigte. </a:t>
            </a:r>
            <a:br>
              <a:rPr lang="de-DE" altLang="de-DE" sz="2800" b="1" dirty="0"/>
            </a:br>
            <a:r>
              <a:rPr lang="de-DE" altLang="de-DE" sz="2800" b="1" dirty="0" smtClean="0"/>
              <a:t>Auf dem Gelände befinden sich:</a:t>
            </a:r>
            <a:br>
              <a:rPr lang="de-DE" altLang="de-DE" sz="2800" b="1" dirty="0" smtClean="0"/>
            </a:br>
            <a:r>
              <a:rPr lang="de-DE" altLang="de-DE" sz="2800" b="1" dirty="0" smtClean="0"/>
              <a:t>Leichtmetallgießerei</a:t>
            </a:r>
            <a:r>
              <a:rPr lang="de-DE" altLang="de-DE" sz="2800" b="1" dirty="0"/>
              <a:t>, Grauguss und eine </a:t>
            </a:r>
            <a:r>
              <a:rPr lang="de-DE" altLang="de-DE" sz="2800" b="1" dirty="0" smtClean="0"/>
              <a:t>Versuchsgießerei</a:t>
            </a:r>
            <a:endParaRPr lang="de-DE" sz="2800" b="1" dirty="0"/>
          </a:p>
        </p:txBody>
      </p:sp>
      <p:pic>
        <p:nvPicPr>
          <p:cNvPr id="4" name="Picture 13" descr="Mettingen 2011 00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0717" r="1758" b="28096"/>
          <a:stretch>
            <a:fillRect/>
          </a:stretch>
        </p:blipFill>
        <p:spPr>
          <a:xfrm>
            <a:off x="539552" y="2420888"/>
            <a:ext cx="8069440" cy="34413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55501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Rot="1" noChangeArrowheads="1"/>
          </p:cNvSpPr>
          <p:nvPr>
            <p:ph idx="1"/>
          </p:nvPr>
        </p:nvSpPr>
        <p:spPr>
          <a:xfrm>
            <a:off x="467544" y="1268760"/>
            <a:ext cx="8229600" cy="4899248"/>
          </a:xfrm>
        </p:spPr>
        <p:txBody>
          <a:bodyPr>
            <a:normAutofit fontScale="85000" lnSpcReduction="20000"/>
          </a:bodyPr>
          <a:lstStyle/>
          <a:p>
            <a:pPr eaLnBrk="1" hangingPunct="1">
              <a:lnSpc>
                <a:spcPct val="110000"/>
              </a:lnSpc>
              <a:defRPr/>
            </a:pPr>
            <a:r>
              <a:rPr lang="de-DE" altLang="de-DE" sz="3100" dirty="0" smtClean="0"/>
              <a:t>Das Bündnis mit der Arbeiterbewegung ist von entscheidender Bedeutung. </a:t>
            </a:r>
          </a:p>
          <a:p>
            <a:pPr eaLnBrk="1" hangingPunct="1">
              <a:lnSpc>
                <a:spcPct val="110000"/>
              </a:lnSpc>
              <a:defRPr/>
            </a:pPr>
            <a:r>
              <a:rPr lang="de-DE" altLang="de-DE" sz="3100" dirty="0" smtClean="0"/>
              <a:t>Gerade der Schulterschluss von Anwohnern, Arbeitern und kritischen Wissenschaftlern kann eine enorme Stärke entwickeln.</a:t>
            </a:r>
          </a:p>
          <a:p>
            <a:pPr eaLnBrk="1" hangingPunct="1">
              <a:lnSpc>
                <a:spcPct val="110000"/>
              </a:lnSpc>
              <a:defRPr/>
            </a:pPr>
            <a:r>
              <a:rPr lang="de-DE" altLang="de-DE" sz="3100" dirty="0" smtClean="0"/>
              <a:t>In Betrieb und Gewerkschaft, in der Umweltbewegung und der Kommunalpolitik muss es zu einer gemeinsamen Aufgabe werden, in die Offensive zu gehen, um die Dinge grundlegend zu ändern.</a:t>
            </a:r>
          </a:p>
          <a:p>
            <a:pPr eaLnBrk="1" hangingPunct="1">
              <a:lnSpc>
                <a:spcPct val="110000"/>
              </a:lnSpc>
              <a:defRPr/>
            </a:pPr>
            <a:r>
              <a:rPr lang="de-DE" altLang="de-DE" sz="3100" dirty="0" smtClean="0"/>
              <a:t>Deshalb unterstützen wir  von FÜR Esslingen auch den Aufbau der Umweltgewerkschaft. </a:t>
            </a:r>
            <a:endParaRPr lang="de-DE" altLang="de-DE" sz="2800" dirty="0" smtClean="0"/>
          </a:p>
          <a:p>
            <a:pPr eaLnBrk="1" hangingPunct="1">
              <a:lnSpc>
                <a:spcPct val="80000"/>
              </a:lnSpc>
              <a:defRPr/>
            </a:pPr>
            <a:endParaRPr lang="de-DE" altLang="de-DE" sz="2800" dirty="0" smtClean="0"/>
          </a:p>
          <a:p>
            <a:pPr eaLnBrk="1" hangingPunct="1">
              <a:lnSpc>
                <a:spcPct val="80000"/>
              </a:lnSpc>
              <a:defRPr/>
            </a:pPr>
            <a:endParaRPr lang="de-DE" altLang="de-DE" sz="2800" dirty="0" smtClean="0"/>
          </a:p>
        </p:txBody>
      </p:sp>
      <p:sp>
        <p:nvSpPr>
          <p:cNvPr id="45058" name="Rectangle 2"/>
          <p:cNvSpPr>
            <a:spLocks noGrp="1" noRot="1" noChangeArrowheads="1"/>
          </p:cNvSpPr>
          <p:nvPr>
            <p:ph type="title"/>
          </p:nvPr>
        </p:nvSpPr>
        <p:spPr>
          <a:xfrm>
            <a:off x="457200" y="152400"/>
            <a:ext cx="8229600" cy="900336"/>
          </a:xfrm>
        </p:spPr>
        <p:txBody>
          <a:bodyPr/>
          <a:lstStyle/>
          <a:p>
            <a:pPr eaLnBrk="1" hangingPunct="1">
              <a:defRPr/>
            </a:pPr>
            <a:r>
              <a:rPr lang="de-DE" altLang="de-DE" dirty="0" smtClean="0"/>
              <a:t>Schlussfolgerungen 3</a:t>
            </a:r>
          </a:p>
        </p:txBody>
      </p:sp>
    </p:spTree>
    <p:extLst>
      <p:ext uri="{BB962C8B-B14F-4D97-AF65-F5344CB8AC3E}">
        <p14:creationId xmlns:p14="http://schemas.microsoft.com/office/powerpoint/2010/main" val="34154965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1068338"/>
            <a:ext cx="8229600" cy="4572000"/>
          </a:xfrm>
        </p:spPr>
        <p:txBody>
          <a:bodyPr>
            <a:normAutofit/>
          </a:bodyPr>
          <a:lstStyle/>
          <a:p>
            <a:r>
              <a:rPr lang="de-DE" sz="2000" dirty="0" smtClean="0"/>
              <a:t>Aus der Erkenntnis heraus, dass „…trotz </a:t>
            </a:r>
            <a:r>
              <a:rPr lang="de-DE" sz="2000" dirty="0"/>
              <a:t>aller Bestrebungen und Kämpfe der weltweiten Umweltbewegung </a:t>
            </a:r>
            <a:r>
              <a:rPr lang="de-DE" sz="2000" dirty="0" smtClean="0"/>
              <a:t>…die </a:t>
            </a:r>
            <a:r>
              <a:rPr lang="de-DE" sz="2000" dirty="0"/>
              <a:t>fortschreitende Zerstörung der natürlichen Umwelt bisher nicht gestoppt </a:t>
            </a:r>
            <a:r>
              <a:rPr lang="de-DE" sz="2000" dirty="0" smtClean="0"/>
              <a:t>werden konnte“ kam Ende 2011 die Idee der Umweltgewerkschaft auf.</a:t>
            </a:r>
          </a:p>
          <a:p>
            <a:pPr marL="0" indent="0">
              <a:buNone/>
            </a:pPr>
            <a:r>
              <a:rPr lang="de-DE" sz="2000" dirty="0" smtClean="0"/>
              <a:t>	</a:t>
            </a:r>
            <a:r>
              <a:rPr lang="de-DE" sz="1600" dirty="0" smtClean="0"/>
              <a:t>* </a:t>
            </a:r>
            <a:r>
              <a:rPr lang="de-DE" sz="1600" dirty="0"/>
              <a:t>(Auszug Gründungsresolution der UG) </a:t>
            </a:r>
            <a:endParaRPr lang="de-DE" sz="1600" dirty="0" smtClean="0"/>
          </a:p>
          <a:p>
            <a:r>
              <a:rPr lang="de-DE" sz="2000" dirty="0"/>
              <a:t>E</a:t>
            </a:r>
            <a:r>
              <a:rPr lang="de-DE" sz="2000" dirty="0" smtClean="0"/>
              <a:t>inige </a:t>
            </a:r>
            <a:r>
              <a:rPr lang="de-DE" sz="2000" dirty="0"/>
              <a:t>mutige Umweltaktivist*innen, Gewerkschaftsmitglieder, und Wissenschaftler*innen schlugen </a:t>
            </a:r>
            <a:r>
              <a:rPr lang="de-DE" sz="2000" dirty="0" smtClean="0"/>
              <a:t>vor</a:t>
            </a:r>
            <a:r>
              <a:rPr lang="de-DE" sz="2000" dirty="0"/>
              <a:t>, eine </a:t>
            </a:r>
            <a:r>
              <a:rPr lang="de-DE" sz="2000" dirty="0" smtClean="0"/>
              <a:t>Umweltgewerkschaft  aufzubauen.</a:t>
            </a:r>
          </a:p>
          <a:p>
            <a:endParaRPr lang="de-DE" sz="1800" dirty="0"/>
          </a:p>
        </p:txBody>
      </p:sp>
      <p:sp>
        <p:nvSpPr>
          <p:cNvPr id="3" name="Titel 2"/>
          <p:cNvSpPr>
            <a:spLocks noGrp="1"/>
          </p:cNvSpPr>
          <p:nvPr>
            <p:ph type="title"/>
          </p:nvPr>
        </p:nvSpPr>
        <p:spPr>
          <a:xfrm>
            <a:off x="467544" y="188640"/>
            <a:ext cx="8229600" cy="750912"/>
          </a:xfrm>
        </p:spPr>
        <p:txBody>
          <a:bodyPr>
            <a:normAutofit/>
          </a:bodyPr>
          <a:lstStyle/>
          <a:p>
            <a:pPr algn="ctr"/>
            <a:r>
              <a:rPr lang="de-DE" b="1" dirty="0" smtClean="0">
                <a:solidFill>
                  <a:srgbClr val="00B050"/>
                </a:solidFill>
                <a:effectLst>
                  <a:outerShdw blurRad="38100" dist="38100" dir="2700000" algn="tl">
                    <a:srgbClr val="000000">
                      <a:alpha val="43137"/>
                    </a:srgbClr>
                  </a:outerShdw>
                </a:effectLst>
              </a:rPr>
              <a:t>Eine neue Idee entsteht…</a:t>
            </a:r>
            <a:endParaRPr lang="de-DE" b="1" dirty="0">
              <a:solidFill>
                <a:srgbClr val="00B050"/>
              </a:solidFill>
              <a:effectLst>
                <a:outerShdw blurRad="38100" dist="38100" dir="2700000" algn="tl">
                  <a:srgbClr val="000000">
                    <a:alpha val="43137"/>
                  </a:srgbClr>
                </a:outerShdw>
              </a:effectLst>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3429000"/>
            <a:ext cx="5569108" cy="3079765"/>
          </a:xfrm>
          <a:prstGeom prst="rect">
            <a:avLst/>
          </a:prstGeom>
        </p:spPr>
      </p:pic>
    </p:spTree>
    <p:extLst>
      <p:ext uri="{BB962C8B-B14F-4D97-AF65-F5344CB8AC3E}">
        <p14:creationId xmlns:p14="http://schemas.microsoft.com/office/powerpoint/2010/main" val="1537879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524000"/>
            <a:ext cx="8229600" cy="5217368"/>
          </a:xfrm>
        </p:spPr>
        <p:txBody>
          <a:bodyPr>
            <a:normAutofit fontScale="92500" lnSpcReduction="10000"/>
          </a:bodyPr>
          <a:lstStyle/>
          <a:p>
            <a:r>
              <a:rPr lang="de-DE" dirty="0" smtClean="0"/>
              <a:t>Am 20.Mai </a:t>
            </a:r>
            <a:r>
              <a:rPr lang="de-DE" dirty="0"/>
              <a:t>2013 </a:t>
            </a:r>
            <a:r>
              <a:rPr lang="de-DE" dirty="0" smtClean="0"/>
              <a:t>organisierten  </a:t>
            </a:r>
            <a:r>
              <a:rPr lang="de-DE" dirty="0"/>
              <a:t>320 </a:t>
            </a:r>
            <a:r>
              <a:rPr lang="de-DE" dirty="0" smtClean="0"/>
              <a:t>Gewerkschafter, </a:t>
            </a:r>
            <a:r>
              <a:rPr lang="de-DE" dirty="0"/>
              <a:t>fortschrittliche </a:t>
            </a:r>
            <a:r>
              <a:rPr lang="de-DE" dirty="0" smtClean="0"/>
              <a:t>Wissenschaftler und andere Mitarbeiter </a:t>
            </a:r>
            <a:r>
              <a:rPr lang="de-DE" dirty="0"/>
              <a:t>verschiedener Umweltgruppen in </a:t>
            </a:r>
            <a:r>
              <a:rPr lang="de-DE" dirty="0" smtClean="0"/>
              <a:t>Schwerte eine </a:t>
            </a:r>
            <a:r>
              <a:rPr lang="de-DE" dirty="0"/>
              <a:t>Strategiekonferenz  </a:t>
            </a:r>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pPr marL="0" indent="0">
              <a:buNone/>
            </a:pPr>
            <a:endParaRPr lang="de-DE" dirty="0" smtClean="0"/>
          </a:p>
          <a:p>
            <a:pPr marL="0" indent="0">
              <a:buNone/>
            </a:pPr>
            <a:r>
              <a:rPr lang="de-DE" dirty="0" smtClean="0"/>
              <a:t>(Foto von der Gründungskonferenz der UG 2014) </a:t>
            </a:r>
            <a:endParaRPr lang="de-DE" dirty="0"/>
          </a:p>
        </p:txBody>
      </p:sp>
      <p:sp>
        <p:nvSpPr>
          <p:cNvPr id="3" name="Titel 2"/>
          <p:cNvSpPr>
            <a:spLocks noGrp="1"/>
          </p:cNvSpPr>
          <p:nvPr>
            <p:ph type="title"/>
          </p:nvPr>
        </p:nvSpPr>
        <p:spPr/>
        <p:txBody>
          <a:bodyPr/>
          <a:lstStyle/>
          <a:p>
            <a:pPr algn="ctr"/>
            <a:r>
              <a:rPr lang="de-DE" dirty="0" smtClean="0">
                <a:solidFill>
                  <a:srgbClr val="00B050"/>
                </a:solidFill>
                <a:effectLst>
                  <a:outerShdw blurRad="38100" dist="38100" dir="2700000" algn="tl">
                    <a:srgbClr val="000000">
                      <a:alpha val="43137"/>
                    </a:srgbClr>
                  </a:outerShdw>
                </a:effectLst>
              </a:rPr>
              <a:t>Strategiekonferenz in Schwerte</a:t>
            </a:r>
            <a:endParaRPr lang="de-DE" dirty="0">
              <a:solidFill>
                <a:srgbClr val="00B050"/>
              </a:solidFill>
              <a:effectLst>
                <a:outerShdw blurRad="38100" dist="38100" dir="2700000" algn="tl">
                  <a:srgbClr val="000000">
                    <a:alpha val="43137"/>
                  </a:srgbClr>
                </a:outerShdw>
              </a:effectLst>
            </a:endParaRP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924944"/>
            <a:ext cx="8003228" cy="3087735"/>
          </a:xfrm>
          <a:prstGeom prst="rect">
            <a:avLst/>
          </a:prstGeom>
        </p:spPr>
      </p:pic>
    </p:spTree>
    <p:extLst>
      <p:ext uri="{BB962C8B-B14F-4D97-AF65-F5344CB8AC3E}">
        <p14:creationId xmlns:p14="http://schemas.microsoft.com/office/powerpoint/2010/main" val="20840821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lnSpcReduction="20000"/>
          </a:bodyPr>
          <a:lstStyle/>
          <a:p>
            <a:r>
              <a:rPr lang="de-DE" sz="1700" dirty="0" smtClean="0"/>
              <a:t>(Auszug) </a:t>
            </a:r>
            <a:r>
              <a:rPr lang="de-DE" dirty="0">
                <a:effectLst>
                  <a:outerShdw blurRad="38100" dist="38100" dir="2700000" algn="tl">
                    <a:srgbClr val="000000">
                      <a:alpha val="43137"/>
                    </a:srgbClr>
                  </a:outerShdw>
                </a:effectLst>
              </a:rPr>
              <a:t>Es reicht weder aus, die bereits bestehenden, aber  vereinzelten Umweltinitiativen besser zu vernetzen, noch den Umweltschutz nur verstärkt zum Thema in den Industriegewerkschaften zu machen. </a:t>
            </a:r>
            <a:endParaRPr lang="de-DE" dirty="0" smtClean="0">
              <a:effectLst>
                <a:outerShdw blurRad="38100" dist="38100" dir="2700000" algn="tl">
                  <a:srgbClr val="000000">
                    <a:alpha val="43137"/>
                  </a:srgbClr>
                </a:outerShdw>
              </a:effectLst>
            </a:endParaRPr>
          </a:p>
          <a:p>
            <a:r>
              <a:rPr lang="de-DE" dirty="0" smtClean="0">
                <a:effectLst>
                  <a:outerShdw blurRad="38100" dist="38100" dir="2700000" algn="tl">
                    <a:srgbClr val="000000">
                      <a:alpha val="43137"/>
                    </a:srgbClr>
                  </a:outerShdw>
                </a:effectLst>
              </a:rPr>
              <a:t>Wir </a:t>
            </a:r>
            <a:r>
              <a:rPr lang="de-DE" dirty="0">
                <a:effectLst>
                  <a:outerShdw blurRad="38100" dist="38100" dir="2700000" algn="tl">
                    <a:srgbClr val="000000">
                      <a:alpha val="43137"/>
                    </a:srgbClr>
                  </a:outerShdw>
                </a:effectLst>
              </a:rPr>
              <a:t>brauchen eine neue Umweltorganisation, die </a:t>
            </a:r>
            <a:r>
              <a:rPr lang="de-DE" dirty="0" smtClean="0">
                <a:effectLst>
                  <a:outerShdw blurRad="38100" dist="38100" dir="2700000" algn="tl">
                    <a:srgbClr val="000000">
                      <a:alpha val="43137"/>
                    </a:srgbClr>
                  </a:outerShdw>
                </a:effectLst>
              </a:rPr>
              <a:t>… eine </a:t>
            </a:r>
            <a:r>
              <a:rPr lang="de-DE" dirty="0">
                <a:effectLst>
                  <a:outerShdw blurRad="38100" dist="38100" dir="2700000" algn="tl">
                    <a:srgbClr val="000000">
                      <a:alpha val="43137"/>
                    </a:srgbClr>
                  </a:outerShdw>
                </a:effectLst>
              </a:rPr>
              <a:t>überlegene Kraft gegen die Zerstörung unserer natürlichen Lebensgrundlagen organisiert </a:t>
            </a:r>
            <a:r>
              <a:rPr lang="de-DE" dirty="0" smtClean="0">
                <a:effectLst>
                  <a:outerShdw blurRad="38100" dist="38100" dir="2700000" algn="tl">
                    <a:srgbClr val="000000">
                      <a:alpha val="43137"/>
                    </a:srgbClr>
                  </a:outerShdw>
                </a:effectLst>
              </a:rPr>
              <a:t>…:</a:t>
            </a:r>
          </a:p>
          <a:p>
            <a:pPr marL="0" indent="0">
              <a:buNone/>
            </a:pPr>
            <a:r>
              <a:rPr lang="de-DE" dirty="0" smtClean="0">
                <a:effectLst>
                  <a:outerShdw blurRad="38100" dist="38100" dir="2700000" algn="tl">
                    <a:srgbClr val="000000">
                      <a:alpha val="43137"/>
                    </a:srgbClr>
                  </a:outerShdw>
                </a:effectLst>
              </a:rPr>
              <a:t> </a:t>
            </a:r>
            <a:r>
              <a:rPr lang="de-DE" dirty="0">
                <a:effectLst>
                  <a:outerShdw blurRad="38100" dist="38100" dir="2700000" algn="tl">
                    <a:srgbClr val="000000">
                      <a:alpha val="43137"/>
                    </a:srgbClr>
                  </a:outerShdw>
                </a:effectLst>
              </a:rPr>
              <a:t>e</a:t>
            </a:r>
            <a:r>
              <a:rPr lang="de-DE" dirty="0" smtClean="0">
                <a:effectLst>
                  <a:outerShdw blurRad="38100" dist="38100" dir="2700000" algn="tl">
                    <a:srgbClr val="000000">
                      <a:alpha val="43137"/>
                    </a:srgbClr>
                  </a:outerShdw>
                </a:effectLst>
              </a:rPr>
              <a:t>ine Umweltgewerkschaft, die </a:t>
            </a:r>
            <a:r>
              <a:rPr lang="de-DE" dirty="0">
                <a:effectLst>
                  <a:outerShdw blurRad="38100" dist="38100" dir="2700000" algn="tl">
                    <a:srgbClr val="000000">
                      <a:alpha val="43137"/>
                    </a:srgbClr>
                  </a:outerShdw>
                </a:effectLst>
              </a:rPr>
              <a:t>als </a:t>
            </a:r>
            <a:endParaRPr lang="de-DE" dirty="0" smtClean="0">
              <a:effectLst>
                <a:outerShdw blurRad="38100" dist="38100" dir="2700000" algn="tl">
                  <a:srgbClr val="000000">
                    <a:alpha val="43137"/>
                  </a:srgbClr>
                </a:outerShdw>
              </a:effectLst>
            </a:endParaRPr>
          </a:p>
          <a:p>
            <a:r>
              <a:rPr lang="de-DE" dirty="0" smtClean="0">
                <a:effectLst>
                  <a:outerShdw blurRad="38100" dist="38100" dir="2700000" algn="tl">
                    <a:srgbClr val="000000">
                      <a:alpha val="43137"/>
                    </a:srgbClr>
                  </a:outerShdw>
                </a:effectLst>
              </a:rPr>
              <a:t>überparteiliche</a:t>
            </a:r>
            <a:r>
              <a:rPr lang="de-DE" dirty="0">
                <a:effectLst>
                  <a:outerShdw blurRad="38100" dist="38100" dir="2700000" algn="tl">
                    <a:srgbClr val="000000">
                      <a:alpha val="43137"/>
                    </a:srgbClr>
                  </a:outerShdw>
                </a:effectLst>
              </a:rPr>
              <a:t>, </a:t>
            </a:r>
            <a:endParaRPr lang="de-DE" dirty="0" smtClean="0">
              <a:effectLst>
                <a:outerShdw blurRad="38100" dist="38100" dir="2700000" algn="tl">
                  <a:srgbClr val="000000">
                    <a:alpha val="43137"/>
                  </a:srgbClr>
                </a:outerShdw>
              </a:effectLst>
            </a:endParaRPr>
          </a:p>
          <a:p>
            <a:r>
              <a:rPr lang="de-DE" dirty="0" smtClean="0">
                <a:effectLst>
                  <a:outerShdw blurRad="38100" dist="38100" dir="2700000" algn="tl">
                    <a:srgbClr val="000000">
                      <a:alpha val="43137"/>
                    </a:srgbClr>
                  </a:outerShdw>
                </a:effectLst>
              </a:rPr>
              <a:t>finanziell </a:t>
            </a:r>
            <a:r>
              <a:rPr lang="de-DE" dirty="0">
                <a:effectLst>
                  <a:outerShdw blurRad="38100" dist="38100" dir="2700000" algn="tl">
                    <a:srgbClr val="000000">
                      <a:alpha val="43137"/>
                    </a:srgbClr>
                  </a:outerShdw>
                </a:effectLst>
              </a:rPr>
              <a:t>unabhängige, </a:t>
            </a:r>
            <a:endParaRPr lang="de-DE" dirty="0" smtClean="0">
              <a:effectLst>
                <a:outerShdw blurRad="38100" dist="38100" dir="2700000" algn="tl">
                  <a:srgbClr val="000000">
                    <a:alpha val="43137"/>
                  </a:srgbClr>
                </a:outerShdw>
              </a:effectLst>
            </a:endParaRPr>
          </a:p>
          <a:p>
            <a:r>
              <a:rPr lang="de-DE" dirty="0" smtClean="0">
                <a:effectLst>
                  <a:outerShdw blurRad="38100" dist="38100" dir="2700000" algn="tl">
                    <a:srgbClr val="000000">
                      <a:alpha val="43137"/>
                    </a:srgbClr>
                  </a:outerShdw>
                </a:effectLst>
              </a:rPr>
              <a:t>international </a:t>
            </a:r>
            <a:r>
              <a:rPr lang="de-DE" dirty="0">
                <a:effectLst>
                  <a:outerShdw blurRad="38100" dist="38100" dir="2700000" algn="tl">
                    <a:srgbClr val="000000">
                      <a:alpha val="43137"/>
                    </a:srgbClr>
                  </a:outerShdw>
                </a:effectLst>
              </a:rPr>
              <a:t>verbundene </a:t>
            </a:r>
            <a:endParaRPr lang="de-DE" dirty="0" smtClean="0">
              <a:effectLst>
                <a:outerShdw blurRad="38100" dist="38100" dir="2700000" algn="tl">
                  <a:srgbClr val="000000">
                    <a:alpha val="43137"/>
                  </a:srgbClr>
                </a:outerShdw>
              </a:effectLst>
            </a:endParaRPr>
          </a:p>
          <a:p>
            <a:pPr marL="0" indent="0">
              <a:buNone/>
            </a:pPr>
            <a:r>
              <a:rPr lang="de-DE" dirty="0" smtClean="0">
                <a:effectLst>
                  <a:outerShdw blurRad="38100" dist="38100" dir="2700000" algn="tl">
                    <a:srgbClr val="000000">
                      <a:alpha val="43137"/>
                    </a:srgbClr>
                  </a:outerShdw>
                </a:effectLst>
              </a:rPr>
              <a:t>Umwelt-Kampforganisation </a:t>
            </a:r>
            <a:r>
              <a:rPr lang="de-DE" dirty="0">
                <a:effectLst>
                  <a:outerShdw blurRad="38100" dist="38100" dir="2700000" algn="tl">
                    <a:srgbClr val="000000">
                      <a:alpha val="43137"/>
                    </a:srgbClr>
                  </a:outerShdw>
                </a:effectLst>
              </a:rPr>
              <a:t>einer breiten Masse von Menschen agiert – auf antifaschistischer Grundlage.</a:t>
            </a:r>
          </a:p>
          <a:p>
            <a:endParaRPr lang="de-DE" dirty="0" smtClean="0"/>
          </a:p>
          <a:p>
            <a:endParaRPr lang="de-DE" dirty="0"/>
          </a:p>
        </p:txBody>
      </p:sp>
      <p:sp>
        <p:nvSpPr>
          <p:cNvPr id="3" name="Titel 2"/>
          <p:cNvSpPr>
            <a:spLocks noGrp="1"/>
          </p:cNvSpPr>
          <p:nvPr>
            <p:ph type="title"/>
          </p:nvPr>
        </p:nvSpPr>
        <p:spPr/>
        <p:txBody>
          <a:bodyPr>
            <a:normAutofit fontScale="90000"/>
          </a:bodyPr>
          <a:lstStyle/>
          <a:p>
            <a:pPr algn="ctr"/>
            <a:r>
              <a:rPr lang="de-DE" dirty="0" smtClean="0">
                <a:solidFill>
                  <a:srgbClr val="00B050"/>
                </a:solidFill>
                <a:effectLst>
                  <a:outerShdw blurRad="38100" dist="38100" dir="2700000" algn="tl">
                    <a:srgbClr val="000000">
                      <a:alpha val="43137"/>
                    </a:srgbClr>
                  </a:outerShdw>
                </a:effectLst>
              </a:rPr>
              <a:t>Die Abschlusserklärung der Strategiekonferenz in Schwerte</a:t>
            </a:r>
            <a:endParaRPr lang="de-DE"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29353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3404" y="1196752"/>
            <a:ext cx="8229600" cy="4572000"/>
          </a:xfrm>
        </p:spPr>
        <p:txBody>
          <a:bodyPr/>
          <a:lstStyle/>
          <a:p>
            <a:r>
              <a:rPr lang="de-DE" sz="2000" dirty="0" smtClean="0"/>
              <a:t>„Inzwischen unterstützen über 2300 Menschen in 43 Gruppen in ganz Deutschland dieses Projekt.“ *</a:t>
            </a:r>
          </a:p>
          <a:p>
            <a:pPr marL="0" indent="0">
              <a:buNone/>
            </a:pPr>
            <a:r>
              <a:rPr lang="de-DE" sz="1600" dirty="0"/>
              <a:t>*</a:t>
            </a:r>
            <a:r>
              <a:rPr lang="de-DE" sz="1600" dirty="0" smtClean="0"/>
              <a:t>(Auszug aus der Gründungsresolution)</a:t>
            </a:r>
          </a:p>
        </p:txBody>
      </p:sp>
      <p:sp>
        <p:nvSpPr>
          <p:cNvPr id="3" name="Titel 2"/>
          <p:cNvSpPr>
            <a:spLocks noGrp="1"/>
          </p:cNvSpPr>
          <p:nvPr>
            <p:ph type="title"/>
          </p:nvPr>
        </p:nvSpPr>
        <p:spPr>
          <a:xfrm>
            <a:off x="453404" y="260648"/>
            <a:ext cx="8229600" cy="822920"/>
          </a:xfrm>
        </p:spPr>
        <p:txBody>
          <a:bodyPr/>
          <a:lstStyle/>
          <a:p>
            <a:pPr algn="ctr"/>
            <a:r>
              <a:rPr lang="de-DE" dirty="0" smtClean="0">
                <a:solidFill>
                  <a:srgbClr val="00B050"/>
                </a:solidFill>
                <a:effectLst>
                  <a:outerShdw blurRad="38100" dist="38100" dir="2700000" algn="tl">
                    <a:srgbClr val="000000">
                      <a:alpha val="43137"/>
                    </a:srgbClr>
                  </a:outerShdw>
                </a:effectLst>
              </a:rPr>
              <a:t>Die Unterstützer</a:t>
            </a:r>
            <a:endParaRPr lang="de-DE" dirty="0">
              <a:solidFill>
                <a:srgbClr val="00B050"/>
              </a:solidFill>
              <a:effectLst>
                <a:outerShdw blurRad="38100" dist="38100" dir="2700000" algn="tl">
                  <a:srgbClr val="000000">
                    <a:alpha val="43137"/>
                  </a:srgbClr>
                </a:outerShdw>
              </a:effectLst>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2492896"/>
            <a:ext cx="1720600" cy="1808088"/>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42592"/>
            <a:ext cx="3073814" cy="3275533"/>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4432992"/>
            <a:ext cx="3600400" cy="2019600"/>
          </a:xfrm>
          <a:prstGeom prst="rect">
            <a:avLst/>
          </a:prstGeom>
        </p:spPr>
      </p:pic>
      <p:pic>
        <p:nvPicPr>
          <p:cNvPr id="6" name="Grafik 5"/>
          <p:cNvPicPr>
            <a:picLocks noChangeAspect="1"/>
          </p:cNvPicPr>
          <p:nvPr/>
        </p:nvPicPr>
        <p:blipFill rotWithShape="1">
          <a:blip r:embed="rId5">
            <a:extLst>
              <a:ext uri="{28A0092B-C50C-407E-A947-70E740481C1C}">
                <a14:useLocalDpi xmlns:a14="http://schemas.microsoft.com/office/drawing/2010/main" val="0"/>
              </a:ext>
            </a:extLst>
          </a:blip>
          <a:srcRect t="8528" r="7775" b="12524"/>
          <a:stretch/>
        </p:blipFill>
        <p:spPr>
          <a:xfrm>
            <a:off x="5868144" y="2642592"/>
            <a:ext cx="2998440" cy="3810000"/>
          </a:xfrm>
          <a:prstGeom prst="rect">
            <a:avLst/>
          </a:prstGeom>
        </p:spPr>
      </p:pic>
    </p:spTree>
    <p:extLst>
      <p:ext uri="{BB962C8B-B14F-4D97-AF65-F5344CB8AC3E}">
        <p14:creationId xmlns:p14="http://schemas.microsoft.com/office/powerpoint/2010/main" val="20955452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lnSpcReduction="10000"/>
          </a:bodyPr>
          <a:lstStyle/>
          <a:p>
            <a:pPr>
              <a:spcBef>
                <a:spcPts val="0"/>
              </a:spcBef>
            </a:pPr>
            <a:r>
              <a:rPr lang="de-DE" sz="2000" dirty="0"/>
              <a:t>135 gewählte Delegierte berieten am 29./30. November 2014 auf einem demokratisch organisierten Kongress in Berlin und beschlossen </a:t>
            </a:r>
          </a:p>
          <a:p>
            <a:pPr marL="0" indent="0">
              <a:spcBef>
                <a:spcPts val="0"/>
              </a:spcBef>
              <a:buNone/>
            </a:pPr>
            <a:r>
              <a:rPr lang="de-DE" sz="2000" dirty="0" smtClean="0"/>
              <a:t>    eine </a:t>
            </a:r>
            <a:r>
              <a:rPr lang="de-DE" sz="2000" dirty="0"/>
              <a:t>Satzung und eine Gründungsresolution.</a:t>
            </a:r>
          </a:p>
          <a:p>
            <a:pPr marL="0" indent="0">
              <a:spcBef>
                <a:spcPts val="0"/>
              </a:spcBef>
              <a:buNone/>
            </a:pPr>
            <a:endParaRPr lang="de-DE" sz="2000" dirty="0" smtClean="0"/>
          </a:p>
          <a:p>
            <a:pPr>
              <a:spcBef>
                <a:spcPts val="0"/>
              </a:spcBef>
            </a:pPr>
            <a:r>
              <a:rPr lang="de-DE" sz="2000" dirty="0" smtClean="0"/>
              <a:t>Damit gründeten Sie die </a:t>
            </a:r>
          </a:p>
          <a:p>
            <a:pPr marL="0" indent="0">
              <a:spcBef>
                <a:spcPts val="0"/>
              </a:spcBef>
              <a:buNone/>
            </a:pPr>
            <a:r>
              <a:rPr lang="de-DE" sz="2000" dirty="0" smtClean="0"/>
              <a:t>   nun bestehende Umweltgewerkschaft</a:t>
            </a:r>
            <a:r>
              <a:rPr lang="de-DE" dirty="0" smtClean="0"/>
              <a:t>.</a:t>
            </a:r>
          </a:p>
          <a:p>
            <a:pPr marL="0" indent="0">
              <a:spcBef>
                <a:spcPts val="0"/>
              </a:spcBef>
              <a:buNone/>
            </a:pPr>
            <a:endParaRPr lang="de-DE" dirty="0" smtClean="0"/>
          </a:p>
          <a:p>
            <a:pPr>
              <a:spcBef>
                <a:spcPts val="0"/>
              </a:spcBef>
            </a:pPr>
            <a:r>
              <a:rPr lang="de-DE" sz="2000" dirty="0" smtClean="0"/>
              <a:t>Danach wurden schwerpunktmäßig aus </a:t>
            </a:r>
          </a:p>
          <a:p>
            <a:pPr marL="0" indent="0">
              <a:spcBef>
                <a:spcPts val="0"/>
              </a:spcBef>
              <a:buNone/>
            </a:pPr>
            <a:r>
              <a:rPr lang="de-DE" sz="2000" dirty="0" smtClean="0"/>
              <a:t>   den Reihen der Unterstützer Mitglieder </a:t>
            </a:r>
          </a:p>
          <a:p>
            <a:pPr marL="0" indent="0">
              <a:spcBef>
                <a:spcPts val="0"/>
              </a:spcBef>
              <a:buNone/>
            </a:pPr>
            <a:r>
              <a:rPr lang="de-DE" sz="2000" dirty="0" smtClean="0"/>
              <a:t>   geworben. </a:t>
            </a:r>
          </a:p>
          <a:p>
            <a:pPr marL="0" indent="0">
              <a:spcBef>
                <a:spcPts val="0"/>
              </a:spcBef>
              <a:buNone/>
            </a:pPr>
            <a:endParaRPr lang="de-DE" sz="2000" dirty="0" smtClean="0"/>
          </a:p>
          <a:p>
            <a:pPr>
              <a:spcBef>
                <a:spcPts val="0"/>
              </a:spcBef>
            </a:pPr>
            <a:r>
              <a:rPr lang="de-DE" sz="2000" dirty="0" smtClean="0"/>
              <a:t>Im Mai 2015 waren es ca. 800 Mitglieder, </a:t>
            </a:r>
          </a:p>
          <a:p>
            <a:pPr marL="0" indent="0">
              <a:spcBef>
                <a:spcPts val="0"/>
              </a:spcBef>
              <a:buNone/>
            </a:pPr>
            <a:r>
              <a:rPr lang="de-DE" sz="2000" dirty="0" smtClean="0"/>
              <a:t>   Organisiert in 30 neu gegründeten </a:t>
            </a:r>
          </a:p>
          <a:p>
            <a:pPr marL="0" indent="0">
              <a:spcBef>
                <a:spcPts val="0"/>
              </a:spcBef>
              <a:buNone/>
            </a:pPr>
            <a:r>
              <a:rPr lang="de-DE" sz="2000" dirty="0" smtClean="0"/>
              <a:t>   Ortsgruppen , später </a:t>
            </a:r>
            <a:r>
              <a:rPr lang="de-DE" sz="2000" dirty="0" err="1" smtClean="0"/>
              <a:t>gründetensich</a:t>
            </a:r>
            <a:r>
              <a:rPr lang="de-DE" sz="2000" dirty="0" smtClean="0"/>
              <a:t> noch </a:t>
            </a:r>
          </a:p>
          <a:p>
            <a:pPr marL="0" indent="0">
              <a:spcBef>
                <a:spcPts val="0"/>
              </a:spcBef>
              <a:buNone/>
            </a:pPr>
            <a:r>
              <a:rPr lang="de-DE" sz="2000" dirty="0" smtClean="0"/>
              <a:t>   u.a. Stuttgart einer Stadt- und eine </a:t>
            </a:r>
          </a:p>
          <a:p>
            <a:pPr marL="0" indent="0">
              <a:spcBef>
                <a:spcPts val="0"/>
              </a:spcBef>
              <a:buNone/>
            </a:pPr>
            <a:r>
              <a:rPr lang="de-DE" sz="2000" dirty="0" smtClean="0"/>
              <a:t>   Hochschulgruppe.</a:t>
            </a:r>
            <a:endParaRPr lang="de-DE" sz="2000" dirty="0"/>
          </a:p>
        </p:txBody>
      </p:sp>
      <p:sp>
        <p:nvSpPr>
          <p:cNvPr id="3" name="Titel 2"/>
          <p:cNvSpPr>
            <a:spLocks noGrp="1"/>
          </p:cNvSpPr>
          <p:nvPr>
            <p:ph type="title"/>
          </p:nvPr>
        </p:nvSpPr>
        <p:spPr>
          <a:xfrm>
            <a:off x="467544" y="332656"/>
            <a:ext cx="8229600" cy="822920"/>
          </a:xfrm>
        </p:spPr>
        <p:txBody>
          <a:bodyPr>
            <a:normAutofit fontScale="90000"/>
          </a:bodyPr>
          <a:lstStyle/>
          <a:p>
            <a:r>
              <a:rPr lang="de-DE" dirty="0">
                <a:solidFill>
                  <a:srgbClr val="00B050"/>
                </a:solidFill>
              </a:rPr>
              <a:t>Die Umweltgewerkschaft Deutschland</a:t>
            </a:r>
            <a:endParaRPr lang="de-DE" dirty="0"/>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10749" b="39849"/>
          <a:stretch/>
        </p:blipFill>
        <p:spPr>
          <a:xfrm rot="5400000">
            <a:off x="4926310" y="3074690"/>
            <a:ext cx="3491899" cy="2328312"/>
          </a:xfrm>
          <a:prstGeom prst="rect">
            <a:avLst/>
          </a:prstGeom>
        </p:spPr>
      </p:pic>
    </p:spTree>
    <p:extLst>
      <p:ext uri="{BB962C8B-B14F-4D97-AF65-F5344CB8AC3E}">
        <p14:creationId xmlns:p14="http://schemas.microsoft.com/office/powerpoint/2010/main" val="15022882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r>
              <a:rPr lang="de-DE" dirty="0" smtClean="0"/>
              <a:t>Aus den bisherigen Erfahrungen im Kampf gegen die Gießereiabgase halten wir es für besonders bedeutsam, dass die Umweltbewegung ihre </a:t>
            </a:r>
            <a:r>
              <a:rPr lang="de-DE" dirty="0" err="1" smtClean="0"/>
              <a:t>Organisiertheit</a:t>
            </a:r>
            <a:r>
              <a:rPr lang="de-DE" dirty="0" smtClean="0"/>
              <a:t> erhöht. </a:t>
            </a:r>
          </a:p>
          <a:p>
            <a:r>
              <a:rPr lang="de-DE" dirty="0" smtClean="0"/>
              <a:t>Das vervielfacht unsere Kräfte!</a:t>
            </a:r>
          </a:p>
          <a:p>
            <a:endParaRPr lang="de-DE" dirty="0" smtClean="0"/>
          </a:p>
          <a:p>
            <a:r>
              <a:rPr lang="de-DE" dirty="0" smtClean="0"/>
              <a:t>Deshalb:</a:t>
            </a:r>
          </a:p>
          <a:p>
            <a:pPr marL="0" indent="0" algn="ctr">
              <a:buNone/>
            </a:pPr>
            <a:r>
              <a:rPr lang="de-DE" b="1" dirty="0" smtClean="0">
                <a:solidFill>
                  <a:srgbClr val="FFFF00"/>
                </a:solidFill>
              </a:rPr>
              <a:t>Werden Sie Mitglied bei FÜR Esslingen oder AUF Stuttgart und unbedingt bei der neu entstandenen Umweltgewerkschaft!</a:t>
            </a:r>
            <a:endParaRPr lang="de-DE" b="1" dirty="0">
              <a:solidFill>
                <a:srgbClr val="FFFF00"/>
              </a:solidFill>
            </a:endParaRPr>
          </a:p>
        </p:txBody>
      </p:sp>
      <p:sp>
        <p:nvSpPr>
          <p:cNvPr id="3" name="Titel 2"/>
          <p:cNvSpPr>
            <a:spLocks noGrp="1"/>
          </p:cNvSpPr>
          <p:nvPr>
            <p:ph type="title"/>
          </p:nvPr>
        </p:nvSpPr>
        <p:spPr>
          <a:xfrm>
            <a:off x="395536" y="116632"/>
            <a:ext cx="8229600" cy="1008112"/>
          </a:xfrm>
        </p:spPr>
        <p:txBody>
          <a:bodyPr/>
          <a:lstStyle/>
          <a:p>
            <a:r>
              <a:rPr lang="de-DE" dirty="0" smtClean="0"/>
              <a:t>Schlussfolgerung 4</a:t>
            </a:r>
            <a:endParaRPr lang="de-DE" dirty="0"/>
          </a:p>
        </p:txBody>
      </p:sp>
    </p:spTree>
    <p:extLst>
      <p:ext uri="{BB962C8B-B14F-4D97-AF65-F5344CB8AC3E}">
        <p14:creationId xmlns:p14="http://schemas.microsoft.com/office/powerpoint/2010/main" val="17204272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596008"/>
            <a:ext cx="8712968" cy="5217368"/>
          </a:xfrm>
        </p:spPr>
        <p:txBody>
          <a:bodyPr>
            <a:normAutofit fontScale="85000" lnSpcReduction="20000"/>
          </a:bodyPr>
          <a:lstStyle/>
          <a:p>
            <a:r>
              <a:rPr lang="de-DE" sz="3800" dirty="0" smtClean="0"/>
              <a:t>Mitarbeit in der FÜR Umweltgruppe: Grundlagenarbeit z.B. Auseinandersetzung mit der Daimler Umwelterklärung</a:t>
            </a:r>
          </a:p>
          <a:p>
            <a:r>
              <a:rPr lang="de-DE" sz="3800" dirty="0" smtClean="0"/>
              <a:t>Enge Zusammenarbeit mit der Ortsgruppe Stuttgart/Esslingen der Umweltgewerkschaft</a:t>
            </a:r>
          </a:p>
          <a:p>
            <a:r>
              <a:rPr lang="de-DE" sz="3800" dirty="0" smtClean="0"/>
              <a:t>Überarbeiteten Vortrag als Broschüre </a:t>
            </a:r>
            <a:r>
              <a:rPr lang="de-DE" sz="3800" dirty="0" err="1" smtClean="0"/>
              <a:t>bzw</a:t>
            </a:r>
            <a:r>
              <a:rPr lang="de-DE" sz="3800" dirty="0" smtClean="0"/>
              <a:t> CD herausgeben </a:t>
            </a:r>
          </a:p>
          <a:p>
            <a:r>
              <a:rPr lang="de-DE" sz="3800" dirty="0" smtClean="0"/>
              <a:t>Verkauf im Stadtteil und vor dem Betrieb</a:t>
            </a:r>
          </a:p>
          <a:p>
            <a:r>
              <a:rPr lang="de-DE" sz="3800" dirty="0" smtClean="0"/>
              <a:t>(Mobiler) Aktionsstand mit offenem Mikro</a:t>
            </a:r>
          </a:p>
          <a:p>
            <a:r>
              <a:rPr lang="de-DE" sz="3800" smtClean="0"/>
              <a:t>Wiederbelebung </a:t>
            </a:r>
            <a:r>
              <a:rPr lang="de-DE" sz="3800" dirty="0" smtClean="0"/>
              <a:t>der Unterschriftensammlung</a:t>
            </a:r>
          </a:p>
          <a:p>
            <a:endParaRPr lang="de-DE" dirty="0" smtClean="0"/>
          </a:p>
          <a:p>
            <a:pPr marL="0" indent="0">
              <a:buNone/>
            </a:pPr>
            <a:r>
              <a:rPr lang="de-DE" dirty="0" smtClean="0"/>
              <a:t>.</a:t>
            </a:r>
          </a:p>
          <a:p>
            <a:pPr marL="0" indent="0">
              <a:buNone/>
            </a:pPr>
            <a:endParaRPr lang="de-DE" dirty="0"/>
          </a:p>
        </p:txBody>
      </p:sp>
      <p:sp>
        <p:nvSpPr>
          <p:cNvPr id="3" name="Titel 2"/>
          <p:cNvSpPr>
            <a:spLocks noGrp="1"/>
          </p:cNvSpPr>
          <p:nvPr>
            <p:ph type="title"/>
          </p:nvPr>
        </p:nvSpPr>
        <p:spPr/>
        <p:txBody>
          <a:bodyPr>
            <a:normAutofit fontScale="90000"/>
          </a:bodyPr>
          <a:lstStyle/>
          <a:p>
            <a:pPr algn="ctr"/>
            <a:r>
              <a:rPr lang="de-DE" sz="3600" b="1" dirty="0" smtClean="0">
                <a:solidFill>
                  <a:srgbClr val="FFFF00"/>
                </a:solidFill>
              </a:rPr>
              <a:t>Was Tun?</a:t>
            </a:r>
            <a:br>
              <a:rPr lang="de-DE" sz="3600" b="1" dirty="0" smtClean="0">
                <a:solidFill>
                  <a:srgbClr val="FFFF00"/>
                </a:solidFill>
              </a:rPr>
            </a:br>
            <a:r>
              <a:rPr lang="de-DE" sz="3600" b="1" dirty="0" smtClean="0">
                <a:solidFill>
                  <a:srgbClr val="FFFF00"/>
                </a:solidFill>
              </a:rPr>
              <a:t>Vorschläge für konkrete nächste Schritte:</a:t>
            </a:r>
            <a:endParaRPr lang="de-DE" sz="3600" b="1" dirty="0">
              <a:solidFill>
                <a:srgbClr val="FFFF00"/>
              </a:solidFill>
            </a:endParaRPr>
          </a:p>
        </p:txBody>
      </p:sp>
    </p:spTree>
    <p:extLst>
      <p:ext uri="{BB962C8B-B14F-4D97-AF65-F5344CB8AC3E}">
        <p14:creationId xmlns:p14="http://schemas.microsoft.com/office/powerpoint/2010/main" val="19700237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Autofit/>
          </a:bodyPr>
          <a:lstStyle/>
          <a:p>
            <a:r>
              <a:rPr lang="de-DE" sz="2800" dirty="0" smtClean="0"/>
              <a:t>Fahrt nach Berlin zur TTIP Demo am 10.10. Protest gegen die geplante Zerschlagung der wenigen Umweltstandards</a:t>
            </a:r>
          </a:p>
          <a:p>
            <a:r>
              <a:rPr lang="de-DE" sz="2800" dirty="0" smtClean="0"/>
              <a:t>Besuch </a:t>
            </a:r>
            <a:r>
              <a:rPr lang="de-DE" sz="2800" dirty="0"/>
              <a:t>und Werbung für die Automobilarbeiter Konferenz in </a:t>
            </a:r>
            <a:r>
              <a:rPr lang="de-DE" sz="2800" dirty="0" smtClean="0"/>
              <a:t>Sindelfingen 14 -18.10 mit Foren zu Gesundheit am Arbeitsplatz</a:t>
            </a:r>
            <a:endParaRPr lang="de-DE" sz="2800" dirty="0"/>
          </a:p>
          <a:p>
            <a:r>
              <a:rPr lang="de-DE" sz="2800" dirty="0"/>
              <a:t>Erster Höhepunkt der Kampagne Weltklimatag in </a:t>
            </a:r>
            <a:r>
              <a:rPr lang="de-DE" sz="2800" dirty="0" smtClean="0"/>
              <a:t>Esslingen am  </a:t>
            </a:r>
            <a:r>
              <a:rPr lang="de-DE" sz="2800" dirty="0"/>
              <a:t>5.12.</a:t>
            </a:r>
          </a:p>
          <a:p>
            <a:r>
              <a:rPr lang="de-DE" sz="2800" dirty="0"/>
              <a:t>Fahrt nach Paris </a:t>
            </a:r>
            <a:r>
              <a:rPr lang="de-DE" sz="2800" dirty="0" smtClean="0"/>
              <a:t>zur Protestdemo gegen den </a:t>
            </a:r>
            <a:r>
              <a:rPr lang="de-DE" sz="2800" dirty="0"/>
              <a:t>Weltklimagipfel am </a:t>
            </a:r>
            <a:r>
              <a:rPr lang="de-DE" sz="2800" dirty="0" smtClean="0"/>
              <a:t>12.12 2015</a:t>
            </a:r>
            <a:endParaRPr lang="de-DE" sz="2800" dirty="0"/>
          </a:p>
        </p:txBody>
      </p:sp>
      <p:sp>
        <p:nvSpPr>
          <p:cNvPr id="3" name="Titel 2"/>
          <p:cNvSpPr>
            <a:spLocks noGrp="1"/>
          </p:cNvSpPr>
          <p:nvPr>
            <p:ph type="title"/>
          </p:nvPr>
        </p:nvSpPr>
        <p:spPr/>
        <p:txBody>
          <a:bodyPr>
            <a:normAutofit/>
          </a:bodyPr>
          <a:lstStyle/>
          <a:p>
            <a:pPr algn="ctr"/>
            <a:r>
              <a:rPr lang="de-DE" sz="3200" b="1" dirty="0">
                <a:solidFill>
                  <a:srgbClr val="FFFF00"/>
                </a:solidFill>
              </a:rPr>
              <a:t>Was Tun?</a:t>
            </a:r>
            <a:br>
              <a:rPr lang="de-DE" sz="3200" b="1" dirty="0">
                <a:solidFill>
                  <a:srgbClr val="FFFF00"/>
                </a:solidFill>
              </a:rPr>
            </a:br>
            <a:r>
              <a:rPr lang="de-DE" sz="3200" b="1" dirty="0">
                <a:solidFill>
                  <a:srgbClr val="FFFF00"/>
                </a:solidFill>
              </a:rPr>
              <a:t>Vorschläge für konkrete nächste Schritte:</a:t>
            </a:r>
            <a:endParaRPr lang="de-DE" sz="3200" dirty="0"/>
          </a:p>
        </p:txBody>
      </p:sp>
    </p:spTree>
    <p:extLst>
      <p:ext uri="{BB962C8B-B14F-4D97-AF65-F5344CB8AC3E}">
        <p14:creationId xmlns:p14="http://schemas.microsoft.com/office/powerpoint/2010/main" val="40060117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anne\Desktop\Unbenann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48725"/>
            <a:ext cx="8568952" cy="453486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a:xfrm>
            <a:off x="427164" y="4797152"/>
            <a:ext cx="8229600" cy="1219200"/>
          </a:xfrm>
        </p:spPr>
        <p:txBody>
          <a:bodyPr>
            <a:normAutofit fontScale="90000"/>
          </a:bodyPr>
          <a:lstStyle/>
          <a:p>
            <a:pPr algn="ctr"/>
            <a:r>
              <a:rPr lang="de-DE" sz="3600" b="1" i="1" dirty="0">
                <a:solidFill>
                  <a:schemeClr val="bg1">
                    <a:lumMod val="95000"/>
                    <a:lumOff val="5000"/>
                  </a:schemeClr>
                </a:solidFill>
                <a:effectLst/>
              </a:rPr>
              <a:t>Feinstaub, Gießereiabgase, Aluminium </a:t>
            </a:r>
            <a:r>
              <a:rPr lang="de-DE" dirty="0">
                <a:solidFill>
                  <a:schemeClr val="bg1">
                    <a:lumMod val="95000"/>
                    <a:lumOff val="5000"/>
                  </a:schemeClr>
                </a:solidFill>
                <a:effectLst/>
              </a:rPr>
              <a:t/>
            </a:r>
            <a:br>
              <a:rPr lang="de-DE" dirty="0">
                <a:solidFill>
                  <a:schemeClr val="bg1">
                    <a:lumMod val="95000"/>
                    <a:lumOff val="5000"/>
                  </a:schemeClr>
                </a:solidFill>
                <a:effectLst/>
              </a:rPr>
            </a:br>
            <a:r>
              <a:rPr lang="de-DE" sz="4400" b="1" dirty="0">
                <a:solidFill>
                  <a:schemeClr val="bg1">
                    <a:lumMod val="95000"/>
                    <a:lumOff val="5000"/>
                  </a:schemeClr>
                </a:solidFill>
                <a:effectLst/>
              </a:rPr>
              <a:t>Gießerei von Daimler sorgt für noch mehr Umweltgifte</a:t>
            </a:r>
            <a:endParaRPr lang="de-DE" dirty="0">
              <a:solidFill>
                <a:schemeClr val="bg1">
                  <a:lumMod val="95000"/>
                  <a:lumOff val="5000"/>
                </a:schemeClr>
              </a:solidFill>
            </a:endParaRPr>
          </a:p>
        </p:txBody>
      </p:sp>
      <p:sp>
        <p:nvSpPr>
          <p:cNvPr id="7" name="Rechteck 6"/>
          <p:cNvSpPr/>
          <p:nvPr/>
        </p:nvSpPr>
        <p:spPr>
          <a:xfrm>
            <a:off x="971600" y="548680"/>
            <a:ext cx="6656759" cy="523220"/>
          </a:xfrm>
          <a:prstGeom prst="rect">
            <a:avLst/>
          </a:prstGeom>
        </p:spPr>
        <p:txBody>
          <a:bodyPr wrap="none">
            <a:spAutoFit/>
          </a:bodyPr>
          <a:lstStyle/>
          <a:p>
            <a:r>
              <a:rPr lang="de-DE" sz="2800" b="1" dirty="0" smtClean="0"/>
              <a:t>Vielen Dank für Ihre Aufmerksamkeit</a:t>
            </a:r>
            <a:r>
              <a:rPr lang="de-DE" sz="2800" dirty="0" smtClean="0"/>
              <a:t> </a:t>
            </a:r>
            <a:endParaRPr lang="de-DE" sz="28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183" y="1448547"/>
            <a:ext cx="1347787"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00" y="1448547"/>
            <a:ext cx="19685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170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260648"/>
            <a:ext cx="8229600" cy="1440160"/>
          </a:xfrm>
        </p:spPr>
        <p:txBody>
          <a:bodyPr>
            <a:noAutofit/>
          </a:bodyPr>
          <a:lstStyle/>
          <a:p>
            <a:pPr algn="ctr"/>
            <a:r>
              <a:rPr lang="de-DE" altLang="de-DE" sz="3200" b="1" dirty="0"/>
              <a:t>Das Problem: Die Fabrik befindet sich </a:t>
            </a:r>
            <a:r>
              <a:rPr lang="de-DE" altLang="de-DE" sz="3200" b="1" dirty="0">
                <a:solidFill>
                  <a:srgbClr val="FFFF00"/>
                </a:solidFill>
              </a:rPr>
              <a:t>mitten im Wohngebiet </a:t>
            </a:r>
            <a:r>
              <a:rPr lang="de-DE" altLang="de-DE" sz="3200" b="1" dirty="0"/>
              <a:t>im hochindustrialisierten mittleren Neckartal.</a:t>
            </a:r>
            <a:endParaRPr lang="de-DE" sz="3200" b="1" dirty="0"/>
          </a:p>
        </p:txBody>
      </p:sp>
      <p:pic>
        <p:nvPicPr>
          <p:cNvPr id="4" name="Picture 12" descr="Mettinge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75656" y="1844824"/>
            <a:ext cx="6096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8352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7544" y="260648"/>
            <a:ext cx="8229600" cy="1435224"/>
          </a:xfrm>
        </p:spPr>
        <p:txBody>
          <a:bodyPr>
            <a:noAutofit/>
          </a:bodyPr>
          <a:lstStyle/>
          <a:p>
            <a:pPr algn="ctr"/>
            <a:r>
              <a:rPr lang="de-DE" altLang="de-DE" sz="3200" b="1" dirty="0">
                <a:solidFill>
                  <a:srgbClr val="FFFF00"/>
                </a:solidFill>
              </a:rPr>
              <a:t>Die Gießerei erzeugt verschiedenartige äußerst unangenehme Gerüche. </a:t>
            </a:r>
            <a:r>
              <a:rPr lang="de-DE" altLang="de-DE" sz="3200" b="1" dirty="0" smtClean="0">
                <a:solidFill>
                  <a:srgbClr val="FFFF00"/>
                </a:solidFill>
              </a:rPr>
              <a:t>Dagegen </a:t>
            </a:r>
            <a:r>
              <a:rPr lang="de-DE" altLang="de-DE" sz="3200" b="1" dirty="0">
                <a:solidFill>
                  <a:srgbClr val="FFFF00"/>
                </a:solidFill>
              </a:rPr>
              <a:t>wehren sich die Anwohner seit Jahren</a:t>
            </a:r>
            <a:endParaRPr lang="de-DE" sz="3200" b="1" dirty="0">
              <a:solidFill>
                <a:srgbClr val="FFFF00"/>
              </a:solidFill>
            </a:endParaRPr>
          </a:p>
        </p:txBody>
      </p:sp>
      <p:pic>
        <p:nvPicPr>
          <p:cNvPr id="4" name="Picture 6" descr="DSCF054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5679" t="3459" r="6407" b="13797"/>
          <a:stretch>
            <a:fillRect/>
          </a:stretch>
        </p:blipFill>
        <p:spPr>
          <a:xfrm>
            <a:off x="1217059" y="1916113"/>
            <a:ext cx="6874982"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7324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404664"/>
            <a:ext cx="8229600" cy="6192688"/>
          </a:xfrm>
        </p:spPr>
        <p:txBody>
          <a:bodyPr>
            <a:noAutofit/>
          </a:bodyPr>
          <a:lstStyle/>
          <a:p>
            <a:r>
              <a:rPr lang="de-DE" altLang="de-DE" dirty="0" smtClean="0">
                <a:latin typeface="Arial" panose="020B0604020202020204" pitchFamily="34" charset="0"/>
                <a:cs typeface="Arial" panose="020B0604020202020204" pitchFamily="34" charset="0"/>
              </a:rPr>
              <a:t>Eine Kollegin aus der </a:t>
            </a:r>
            <a:r>
              <a:rPr lang="de-DE" altLang="de-DE" dirty="0" err="1" smtClean="0">
                <a:latin typeface="Arial" panose="020B0604020202020204" pitchFamily="34" charset="0"/>
                <a:cs typeface="Arial" panose="020B0604020202020204" pitchFamily="34" charset="0"/>
              </a:rPr>
              <a:t>Obertürkheimer</a:t>
            </a:r>
            <a:r>
              <a:rPr lang="de-DE" altLang="de-DE" dirty="0" smtClean="0">
                <a:latin typeface="Arial" panose="020B0604020202020204" pitchFamily="34" charset="0"/>
                <a:cs typeface="Arial" panose="020B0604020202020204" pitchFamily="34" charset="0"/>
              </a:rPr>
              <a:t> Straße berichtet von ständig schwarzen Fenstersimsen und grauen Vorhängen.</a:t>
            </a:r>
            <a:br>
              <a:rPr lang="de-DE" altLang="de-DE" dirty="0" smtClean="0">
                <a:latin typeface="Arial" panose="020B0604020202020204" pitchFamily="34" charset="0"/>
                <a:cs typeface="Arial" panose="020B0604020202020204" pitchFamily="34" charset="0"/>
              </a:rPr>
            </a:br>
            <a:endParaRPr lang="de-DE" altLang="de-DE" dirty="0" smtClean="0">
              <a:latin typeface="Arial" panose="020B0604020202020204" pitchFamily="34" charset="0"/>
              <a:cs typeface="Arial" panose="020B0604020202020204" pitchFamily="34" charset="0"/>
            </a:endParaRPr>
          </a:p>
          <a:p>
            <a:r>
              <a:rPr lang="de-DE" altLang="de-DE" dirty="0" smtClean="0">
                <a:latin typeface="Arial" panose="020B0604020202020204" pitchFamily="34" charset="0"/>
                <a:cs typeface="Arial" panose="020B0604020202020204" pitchFamily="34" charset="0"/>
              </a:rPr>
              <a:t>Eine Frau aus der Lerchenbergstraße erzählt, dass ihre ehemals hellgraue Terrasse im Laufe der Jahre vom Ruß schwarz gefärbt war, der sich auch durch den stärksten Kärcher-Hochdruckreiniger nicht mehr entfernen ließ. </a:t>
            </a:r>
            <a:br>
              <a:rPr lang="de-DE" altLang="de-DE" dirty="0" smtClean="0">
                <a:latin typeface="Arial" panose="020B0604020202020204" pitchFamily="34" charset="0"/>
                <a:cs typeface="Arial" panose="020B0604020202020204" pitchFamily="34" charset="0"/>
              </a:rPr>
            </a:br>
            <a:endParaRPr lang="de-DE" altLang="de-DE" dirty="0" smtClean="0">
              <a:latin typeface="Arial" panose="020B0604020202020204" pitchFamily="34" charset="0"/>
              <a:cs typeface="Arial" panose="020B0604020202020204" pitchFamily="34" charset="0"/>
            </a:endParaRPr>
          </a:p>
          <a:p>
            <a:r>
              <a:rPr lang="de-DE" altLang="de-DE" dirty="0" smtClean="0">
                <a:latin typeface="Arial" panose="020B0604020202020204" pitchFamily="34" charset="0"/>
                <a:cs typeface="Arial" panose="020B0604020202020204" pitchFamily="34" charset="0"/>
              </a:rPr>
              <a:t>Und Frau D. aus der Rosenstraße sagte, dass man sich leider mit der Zeit an den Geruch gewöhnt. </a:t>
            </a:r>
            <a:r>
              <a:rPr lang="de-DE" altLang="de-DE" dirty="0">
                <a:latin typeface="Arial" panose="020B0604020202020204" pitchFamily="34" charset="0"/>
                <a:cs typeface="Arial" panose="020B0604020202020204" pitchFamily="34" charset="0"/>
              </a:rPr>
              <a:t>W</a:t>
            </a:r>
            <a:r>
              <a:rPr lang="de-DE" altLang="de-DE" dirty="0" smtClean="0">
                <a:latin typeface="Arial" panose="020B0604020202020204" pitchFamily="34" charset="0"/>
                <a:cs typeface="Arial" panose="020B0604020202020204" pitchFamily="34" charset="0"/>
              </a:rPr>
              <a:t>enn ihre Tochter aus Freiburg zu Besuch kommt, dann wundert die sich, wie man den Gestank überhaupt aushält.</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5961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Haemera">
  <a:themeElements>
    <a:clrScheme name="Haemera">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Haemer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emer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0</TotalTime>
  <Words>3084</Words>
  <Application>Microsoft Office PowerPoint</Application>
  <PresentationFormat>Bildschirmpräsentation (4:3)</PresentationFormat>
  <Paragraphs>275</Paragraphs>
  <Slides>69</Slides>
  <Notes>1</Notes>
  <HiddenSlides>0</HiddenSlides>
  <MMClips>2</MMClips>
  <ScaleCrop>false</ScaleCrop>
  <HeadingPairs>
    <vt:vector size="4" baseType="variant">
      <vt:variant>
        <vt:lpstr>Design</vt:lpstr>
      </vt:variant>
      <vt:variant>
        <vt:i4>2</vt:i4>
      </vt:variant>
      <vt:variant>
        <vt:lpstr>Folientitel</vt:lpstr>
      </vt:variant>
      <vt:variant>
        <vt:i4>69</vt:i4>
      </vt:variant>
    </vt:vector>
  </HeadingPairs>
  <TitlesOfParts>
    <vt:vector size="71" baseType="lpstr">
      <vt:lpstr>Papier</vt:lpstr>
      <vt:lpstr>Haemera</vt:lpstr>
      <vt:lpstr>Feinstaub, Gießereiabgase, Aluminium  Gießerei von Daimler sorgt für noch mehr Umweltgifte</vt:lpstr>
      <vt:lpstr>Unsere Themen heute:</vt:lpstr>
      <vt:lpstr>Mettingen ist eigentlich  ein idyllischer Ort im Neckartal</vt:lpstr>
      <vt:lpstr>Von alters her prägen die Weinberge das Ortsbild</vt:lpstr>
      <vt:lpstr>Geprägt wird der Ort aber auch durch die Großindustrie – früher durch die Maschinenfabrik Esslingen – weltbekannt durch die Produktion von Lokomotiven – heute steht dort von der Firma Daimler einer der größten Gießereibetriebe Europas</vt:lpstr>
      <vt:lpstr>Auf dem Werksgelände arbeiten etwa 5000 Beschäftigte.  Auf dem Gelände befinden sich: Leichtmetallgießerei, Grauguss und eine Versuchsgießerei</vt:lpstr>
      <vt:lpstr>Das Problem: Die Fabrik befindet sich mitten im Wohngebiet im hochindustrialisierten mittleren Neckartal.</vt:lpstr>
      <vt:lpstr>Die Gießerei erzeugt verschiedenartige äußerst unangenehme Gerüche. Dagegen wehren sich die Anwohner seit Jahren</vt:lpstr>
      <vt:lpstr>PowerPoint-Präsentation</vt:lpstr>
      <vt:lpstr>Ein Kindergarten mit U3-Betreuung befindet sich in nächster Nähe zum Werksgelände.  Die Kinder spielen natürlich fast täglich im Freien und sind von den Emissionen  der Gießerei besonders betroffen.</vt:lpstr>
      <vt:lpstr>Und seit neuestem gibt es auch direkt daneben den Werkskindergarten von Daimler.  </vt:lpstr>
      <vt:lpstr>Gegen diese unhaltbaren Zustände schlossen sich mehrere Mettinger Bürger zusammen und verfassten Protestbriefe an Bürgermeister, Landrat, Regierungspräsidium und Daimler:</vt:lpstr>
      <vt:lpstr>FÜR Esslingen organisierte eine Veranstaltung mit  dem bekannten Arbeits - und Umweltmediziner  Prof. Frentzel-Beyme</vt:lpstr>
      <vt:lpstr>Bei der Veranstaltung in Mettingen waren über 80 Besucher – sowohl Anwohner als auch Kollegen aus dem Betrieb</vt:lpstr>
      <vt:lpstr>Das Referat von Prof. Frentzel-Beyme</vt:lpstr>
      <vt:lpstr>Zentrale Ergebnisse des Referats waren:</vt:lpstr>
      <vt:lpstr>Wir starteten eine  Unterschriftenkampagne mit der Forderung nach unabhängiger, kontinuierlicher Schadstoffmessung und abgasfreier Gussherstellung - wie bei BMW in Landsberg. </vt:lpstr>
      <vt:lpstr>Erste Erfolge</vt:lpstr>
      <vt:lpstr>Pressespiegel</vt:lpstr>
      <vt:lpstr>Selbstverständlich haben wir das Thema auch im Kommunalwahlkampf aufgegriffen.</vt:lpstr>
      <vt:lpstr>Greenwashing statt grundsätzlicher Lösung</vt:lpstr>
      <vt:lpstr>PowerPoint-Präsentation</vt:lpstr>
      <vt:lpstr>PowerPoint-Präsentation</vt:lpstr>
      <vt:lpstr>Flächendeckende Gesundheitsgefährdung durch Feinststäube</vt:lpstr>
      <vt:lpstr>PowerPoint-Präsentation</vt:lpstr>
      <vt:lpstr>PowerPoint-Präsentation</vt:lpstr>
      <vt:lpstr>PowerPoint-Präsentation</vt:lpstr>
      <vt:lpstr>PowerPoint-Präsentation</vt:lpstr>
      <vt:lpstr>Warum ist der Kampf gegen Feinstäube  ein Kampf gegen die kapitalistischen Profitwirtschaft ?           </vt:lpstr>
      <vt:lpstr>Gefahren durch Feinststäube</vt:lpstr>
      <vt:lpstr>PowerPoint-Präsentation</vt:lpstr>
      <vt:lpstr>Gesundheitliche Gefahren:</vt:lpstr>
      <vt:lpstr>PowerPoint-Präsentation</vt:lpstr>
      <vt:lpstr>Zufall ?</vt:lpstr>
      <vt:lpstr>Die Universität  Stuttgart hat im Auftrag von Greenpeace anhand der Feinstaubemissionen z.B. des Kohlekraftwerks Altbach-Deizisau / EnBW die verlorenen Arbeitstage bzw. Arbeitsjahre aufgrund von Krankheiten bzw. Todesfällen berechnet.     2013: Verlorene Arbeitstage  6.963    2013: Verlorene Arbeitsjahre    330</vt:lpstr>
      <vt:lpstr>Besonderheiten im Neckartal</vt:lpstr>
      <vt:lpstr>Feinstaubemission von Daimler</vt:lpstr>
      <vt:lpstr>PowerPoint-Präsentation</vt:lpstr>
      <vt:lpstr>PowerPoint-Präsentation</vt:lpstr>
      <vt:lpstr>PowerPoint-Präsentation</vt:lpstr>
      <vt:lpstr>   Auswirkungen von Stickoxiden</vt:lpstr>
      <vt:lpstr>Die Umwelterklärung  und Ziele der Daimler AG sind  unserer Meinung nach, trotz vieler blumiger Worte, völlig unzureichend.</vt:lpstr>
      <vt:lpstr>Erweiterung  der Aluminium-Schmelze</vt:lpstr>
      <vt:lpstr>PowerPoint-Präsentation</vt:lpstr>
      <vt:lpstr>PowerPoint-Präsentation</vt:lpstr>
      <vt:lpstr>PowerPoint-Präsentation</vt:lpstr>
      <vt:lpstr>PowerPoint-Präsentation</vt:lpstr>
      <vt:lpstr>Ist Aluminium so harmlos wie behauptet?</vt:lpstr>
      <vt:lpstr>Was weiß man über die Wirkung von Aluminium in unserem Körper?</vt:lpstr>
      <vt:lpstr>Warum sehen Gesundheitsorganisationen bislang keinen Handlungsbedarf?</vt:lpstr>
      <vt:lpstr>Das  Regierungspräsidiums Stuttgart  stellt in der Genehmigung des Aluminiumschmelzofens  lapidar fest:</vt:lpstr>
      <vt:lpstr>Sondergenehmigung durch die  Stadt Esslingen</vt:lpstr>
      <vt:lpstr>Die Sache mit den Grenzwerten - Desinformation und Verharmlosung der Gefahren  </vt:lpstr>
      <vt:lpstr>„Luftreinhaltung“ in der EU</vt:lpstr>
      <vt:lpstr>Clean Air for Europe (CAFE)</vt:lpstr>
      <vt:lpstr>Grenzwerte für Europa</vt:lpstr>
      <vt:lpstr>Wer bestimmt aber die Grenzwerte wirklich?</vt:lpstr>
      <vt:lpstr>Schlussfolgerungen 1</vt:lpstr>
      <vt:lpstr>Schlussfolgerungen 2</vt:lpstr>
      <vt:lpstr>Schlussfolgerungen 3</vt:lpstr>
      <vt:lpstr>Eine neue Idee entsteht…</vt:lpstr>
      <vt:lpstr>Strategiekonferenz in Schwerte</vt:lpstr>
      <vt:lpstr>Die Abschlusserklärung der Strategiekonferenz in Schwerte</vt:lpstr>
      <vt:lpstr>Die Unterstützer</vt:lpstr>
      <vt:lpstr>Die Umweltgewerkschaft Deutschland</vt:lpstr>
      <vt:lpstr>Schlussfolgerung 4</vt:lpstr>
      <vt:lpstr>Was Tun? Vorschläge für konkrete nächste Schritte:</vt:lpstr>
      <vt:lpstr>Was Tun? Vorschläge für konkrete nächste Schritte:</vt:lpstr>
      <vt:lpstr>Feinstaub, Gießereiabgase, Aluminium  Gießerei von Daimler sorgt für noch mehr Umweltgifte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Dicke Luft in Mettingen</dc:title>
  <dc:creator>Hanne</dc:creator>
  <cp:lastModifiedBy>fh</cp:lastModifiedBy>
  <cp:revision>159</cp:revision>
  <dcterms:created xsi:type="dcterms:W3CDTF">2015-08-24T18:42:32Z</dcterms:created>
  <dcterms:modified xsi:type="dcterms:W3CDTF">2015-09-05T12:32:46Z</dcterms:modified>
</cp:coreProperties>
</file>